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sldIdLst>
    <p:sldId id="256" r:id="rId2"/>
    <p:sldId id="303" r:id="rId3"/>
    <p:sldId id="294" r:id="rId4"/>
    <p:sldId id="298" r:id="rId5"/>
    <p:sldId id="304" r:id="rId6"/>
    <p:sldId id="299" r:id="rId7"/>
    <p:sldId id="300" r:id="rId8"/>
    <p:sldId id="297" r:id="rId9"/>
    <p:sldId id="302" r:id="rId10"/>
    <p:sldId id="289" r:id="rId11"/>
    <p:sldId id="301" r:id="rId12"/>
    <p:sldId id="285" r:id="rId13"/>
  </p:sldIdLst>
  <p:sldSz cx="9144000" cy="6858000" type="screen4x3"/>
  <p:notesSz cx="6805613" cy="9939338"/>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66CCFF"/>
    <a:srgbClr val="2CADFC"/>
    <a:srgbClr val="55BD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163" autoAdjust="0"/>
    <p:restoredTop sz="78022" autoAdjust="0"/>
  </p:normalViewPr>
  <p:slideViewPr>
    <p:cSldViewPr>
      <p:cViewPr>
        <p:scale>
          <a:sx n="70" d="100"/>
          <a:sy n="70" d="100"/>
        </p:scale>
        <p:origin x="-1452"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50" y="1398"/>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841" cy="497524"/>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defRPr sz="1200" smtClean="0">
                <a:latin typeface="Arial" charset="0"/>
              </a:defRPr>
            </a:lvl1pPr>
          </a:lstStyle>
          <a:p>
            <a:pPr>
              <a:defRPr/>
            </a:pPr>
            <a:endParaRPr lang="en-GB"/>
          </a:p>
        </p:txBody>
      </p:sp>
      <p:sp>
        <p:nvSpPr>
          <p:cNvPr id="30723" name="Rectangle 3"/>
          <p:cNvSpPr>
            <a:spLocks noGrp="1" noChangeArrowheads="1"/>
          </p:cNvSpPr>
          <p:nvPr>
            <p:ph type="dt" idx="1"/>
          </p:nvPr>
        </p:nvSpPr>
        <p:spPr bwMode="auto">
          <a:xfrm>
            <a:off x="3854183" y="0"/>
            <a:ext cx="2949841" cy="497524"/>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9220" name="Rectangle 4"/>
          <p:cNvSpPr>
            <a:spLocks noGrp="1" noRot="1" noChangeAspect="1" noChangeArrowheads="1" noTextEdit="1"/>
          </p:cNvSpPr>
          <p:nvPr>
            <p:ph type="sldImg" idx="2"/>
          </p:nvPr>
        </p:nvSpPr>
        <p:spPr bwMode="auto">
          <a:xfrm>
            <a:off x="917575" y="746125"/>
            <a:ext cx="4970463" cy="3727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0244" y="4720908"/>
            <a:ext cx="5445126" cy="4472940"/>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26" name="Rectangle 6"/>
          <p:cNvSpPr>
            <a:spLocks noGrp="1" noChangeArrowheads="1"/>
          </p:cNvSpPr>
          <p:nvPr>
            <p:ph type="ftr" sz="quarter" idx="4"/>
          </p:nvPr>
        </p:nvSpPr>
        <p:spPr bwMode="auto">
          <a:xfrm>
            <a:off x="0" y="9440226"/>
            <a:ext cx="2949841" cy="497523"/>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defRPr sz="1200" smtClean="0">
                <a:latin typeface="Arial" charset="0"/>
              </a:defRPr>
            </a:lvl1pPr>
          </a:lstStyle>
          <a:p>
            <a:pPr>
              <a:defRPr/>
            </a:pPr>
            <a:endParaRPr lang="en-GB"/>
          </a:p>
        </p:txBody>
      </p:sp>
      <p:sp>
        <p:nvSpPr>
          <p:cNvPr id="30727" name="Rectangle 7"/>
          <p:cNvSpPr>
            <a:spLocks noGrp="1" noChangeArrowheads="1"/>
          </p:cNvSpPr>
          <p:nvPr>
            <p:ph type="sldNum" sz="quarter" idx="5"/>
          </p:nvPr>
        </p:nvSpPr>
        <p:spPr bwMode="auto">
          <a:xfrm>
            <a:off x="3854183" y="9440226"/>
            <a:ext cx="2949841" cy="497523"/>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lgn="r">
              <a:defRPr sz="1200" smtClean="0">
                <a:latin typeface="Arial" charset="0"/>
              </a:defRPr>
            </a:lvl1pPr>
          </a:lstStyle>
          <a:p>
            <a:pPr>
              <a:defRPr/>
            </a:pPr>
            <a:fld id="{C0B52A5A-4A9C-48FC-BB59-31FE5A12199B}" type="slidenum">
              <a:rPr lang="en-GB"/>
              <a:pPr>
                <a:defRPr/>
              </a:pPr>
              <a:t>&lt;#&gt;</a:t>
            </a:fld>
            <a:endParaRPr lang="en-GB"/>
          </a:p>
        </p:txBody>
      </p:sp>
    </p:spTree>
    <p:extLst>
      <p:ext uri="{BB962C8B-B14F-4D97-AF65-F5344CB8AC3E}">
        <p14:creationId xmlns:p14="http://schemas.microsoft.com/office/powerpoint/2010/main" xmlns="" val="2125269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919163" y="746125"/>
            <a:ext cx="4967287" cy="3727450"/>
          </a:xfrm>
          <a:ln/>
        </p:spPr>
      </p:sp>
      <p:sp>
        <p:nvSpPr>
          <p:cNvPr id="10243" name="Notes Placeholder 2"/>
          <p:cNvSpPr>
            <a:spLocks noGrp="1"/>
          </p:cNvSpPr>
          <p:nvPr>
            <p:ph type="body" idx="1"/>
          </p:nvPr>
        </p:nvSpPr>
        <p:spPr>
          <a:noFill/>
          <a:ln/>
        </p:spPr>
        <p:txBody>
          <a:bodyPr/>
          <a:lstStyle/>
          <a:p>
            <a:pPr eaLnBrk="1" hangingPunct="1"/>
            <a:endParaRPr lang="en-US" dirty="0" smtClean="0"/>
          </a:p>
        </p:txBody>
      </p:sp>
      <p:sp>
        <p:nvSpPr>
          <p:cNvPr id="10244" name="Slide Number Placeholder 3"/>
          <p:cNvSpPr>
            <a:spLocks noGrp="1"/>
          </p:cNvSpPr>
          <p:nvPr>
            <p:ph type="sldNum" sz="quarter" idx="5"/>
          </p:nvPr>
        </p:nvSpPr>
        <p:spPr>
          <a:noFill/>
        </p:spPr>
        <p:txBody>
          <a:bodyPr/>
          <a:lstStyle/>
          <a:p>
            <a:fld id="{5342B7D5-94BE-41F3-97B6-CD8FFAD10CDE}"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7ADA479C-2B78-4993-BBF6-DF8C09CF5C97}" type="slidenum">
              <a:rPr lang="en-GB" smtClean="0"/>
              <a:pPr/>
              <a:t>11</a:t>
            </a:fld>
            <a:endParaRPr lang="en-GB"/>
          </a:p>
        </p:txBody>
      </p:sp>
      <p:sp>
        <p:nvSpPr>
          <p:cNvPr id="5" name="Slide Image Placeholder 4"/>
          <p:cNvSpPr>
            <a:spLocks noGrp="1" noRot="1" noChangeAspect="1"/>
          </p:cNvSpPr>
          <p:nvPr>
            <p:ph type="sldImg"/>
          </p:nvPr>
        </p:nvSpPr>
        <p:spPr>
          <a:xfrm>
            <a:off x="919163" y="746125"/>
            <a:ext cx="4967287" cy="3727450"/>
          </a:xfrm>
        </p:spPr>
      </p:sp>
      <p:sp>
        <p:nvSpPr>
          <p:cNvPr id="7" name="Notes Placeholder 6"/>
          <p:cNvSpPr>
            <a:spLocks noGrp="1"/>
          </p:cNvSpPr>
          <p:nvPr>
            <p:ph type="body" idx="1"/>
          </p:nvPr>
        </p:nvSpPr>
        <p:spPr>
          <a:xfrm>
            <a:off x="735399" y="4681269"/>
            <a:ext cx="5445126" cy="4472940"/>
          </a:xfrm>
        </p:spPr>
        <p:txBody>
          <a:bodyPr>
            <a:normAutofit fontScale="92500" lnSpcReduction="10000"/>
          </a:bodyPr>
          <a:lstStyle/>
          <a:p>
            <a:r>
              <a:rPr lang="en-GB" dirty="0" smtClean="0"/>
              <a:t>So in the UK, in addition to the annual updates and the results of the first rebase, we’re looking at additional costs of older people – our current case studies are 72 year old pensioners but we want to look at people who are further into their retirement years.</a:t>
            </a:r>
          </a:p>
          <a:p>
            <a:endParaRPr lang="en-GB" dirty="0"/>
          </a:p>
          <a:p>
            <a:r>
              <a:rPr lang="en-GB" dirty="0" smtClean="0"/>
              <a:t>We are looking at doing some additional work focussing on some particularly remote parts of Scotland.</a:t>
            </a:r>
          </a:p>
          <a:p>
            <a:endParaRPr lang="en-GB" dirty="0"/>
          </a:p>
          <a:p>
            <a:r>
              <a:rPr lang="en-GB" dirty="0" smtClean="0"/>
              <a:t>We will continue to provide information for living wage employers and campaigners based on our 2012 figures, and this is also being used by some charities to inform the levels of grants they provide people in hardship.</a:t>
            </a:r>
          </a:p>
          <a:p>
            <a:endParaRPr lang="en-GB" dirty="0"/>
          </a:p>
          <a:p>
            <a:r>
              <a:rPr lang="en-GB" dirty="0" smtClean="0"/>
              <a:t>The work with our colleagues in Portugal is just about to start up in earnest with an intensive programme of exchange visits and training workshops, and the team is looking forward to engaging in some really fascinating exchanges looking at the MIS Japan findings in more depth.</a:t>
            </a:r>
          </a:p>
          <a:p>
            <a:endParaRPr lang="en-GB" dirty="0"/>
          </a:p>
          <a:p>
            <a:r>
              <a:rPr lang="en-GB" dirty="0" smtClean="0"/>
              <a:t>We are also looking at the possibility of taking MIS even further afield - </a:t>
            </a:r>
          </a:p>
          <a:p>
            <a:r>
              <a:rPr lang="en-GB" dirty="0" smtClean="0"/>
              <a:t>This research is particularly timely in a context where the </a:t>
            </a:r>
            <a:r>
              <a:rPr lang="en-GB" dirty="0"/>
              <a:t>measurement of poverty is </a:t>
            </a:r>
            <a:r>
              <a:rPr lang="en-GB" dirty="0" smtClean="0"/>
              <a:t>a </a:t>
            </a:r>
            <a:r>
              <a:rPr lang="en-GB" dirty="0"/>
              <a:t>major preoccupation of the international </a:t>
            </a:r>
            <a:r>
              <a:rPr lang="en-GB" dirty="0" smtClean="0"/>
              <a:t>community, where there </a:t>
            </a:r>
            <a:r>
              <a:rPr lang="en-GB" dirty="0"/>
              <a:t>is a desire to move beyond crude measures such as having less than $1 a day, towards more wide-ranging and meaningful ones relating to multiple aspects of people's lives. Part of this involves asking what income people need not just to survive but to live at a minimum level acceptable within their own society. This research </a:t>
            </a:r>
            <a:r>
              <a:rPr lang="en-GB" dirty="0" smtClean="0"/>
              <a:t>shows that there is a potential tool </a:t>
            </a:r>
            <a:r>
              <a:rPr lang="en-GB" dirty="0"/>
              <a:t>for calculating such an income, based not on expert judgements but on what ordinary people within each country think is socially </a:t>
            </a:r>
            <a:r>
              <a:rPr lang="en-GB" dirty="0" smtClean="0"/>
              <a:t>acceptable. </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919163" y="746125"/>
            <a:ext cx="4967287" cy="3727450"/>
          </a:xfrm>
          <a:ln/>
        </p:spPr>
      </p:sp>
      <p:sp>
        <p:nvSpPr>
          <p:cNvPr id="10243"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10244" name="Slide Number Placeholder 3"/>
          <p:cNvSpPr>
            <a:spLocks noGrp="1"/>
          </p:cNvSpPr>
          <p:nvPr>
            <p:ph type="sldNum" sz="quarter" idx="5"/>
          </p:nvPr>
        </p:nvSpPr>
        <p:spPr>
          <a:noFill/>
        </p:spPr>
        <p:txBody>
          <a:bodyPr/>
          <a:lstStyle/>
          <a:p>
            <a:fld id="{E33522D1-2F8D-4E2B-8EDA-CFC5752EDFE9}" type="slidenum">
              <a:rPr lang="en-GB">
                <a:latin typeface="Arial" charset="0"/>
              </a:rPr>
              <a:pPr/>
              <a:t>12</a:t>
            </a:fld>
            <a:endParaRPr lang="en-GB">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7450"/>
          </a:xfrm>
        </p:spPr>
      </p:sp>
      <p:sp>
        <p:nvSpPr>
          <p:cNvPr id="3" name="Notes Placeholder 2"/>
          <p:cNvSpPr>
            <a:spLocks noGrp="1"/>
          </p:cNvSpPr>
          <p:nvPr>
            <p:ph type="body" idx="1"/>
          </p:nvPr>
        </p:nvSpPr>
        <p:spPr/>
        <p:txBody>
          <a:bodyPr>
            <a:normAutofit lnSpcReduction="10000"/>
          </a:bodyPr>
          <a:lstStyle/>
          <a:p>
            <a:r>
              <a:rPr lang="en-GB" dirty="0" smtClean="0"/>
              <a:t>This is the design of the original MIS project and shows an 8 stage process, which you can see here.  Each stage feeds forward into the next, and each has a different purpose within the process.</a:t>
            </a:r>
          </a:p>
          <a:p>
            <a:endParaRPr lang="en-GB" dirty="0" smtClean="0"/>
          </a:p>
          <a:p>
            <a:r>
              <a:rPr lang="en-GB" dirty="0" smtClean="0"/>
              <a:t>The ovals in darker blue are the stages where we had input from the members of the public through the discussion groups. The boxes in lighter blue show the stages where the research work with the data and where the expert input comes in.</a:t>
            </a:r>
          </a:p>
          <a:p>
            <a:endParaRPr lang="en-GB" dirty="0"/>
          </a:p>
          <a:p>
            <a:r>
              <a:rPr lang="en-GB" dirty="0" smtClean="0"/>
              <a:t>What this diagram represents is a process whereby members of the public come together and engage in lengthy discussion and debate, firstly about what is meant by a minimum income standard, and then subsequent groups go through a process of identifying the kinds of goods and services required in order to meet the minimum income standard. These lists are </a:t>
            </a:r>
            <a:r>
              <a:rPr lang="en-GB" dirty="0" err="1" smtClean="0"/>
              <a:t>are</a:t>
            </a:r>
            <a:r>
              <a:rPr lang="en-GB" dirty="0" smtClean="0"/>
              <a:t> re-examined by later groups and then developed into budgets with costs attached, enabling us to understand how much is needed by various household types to be able to have a minimum acceptable standard of living. Throughout the process there is interaction between the groups’ decision making and expert input on particular aspects of the budgets.</a:t>
            </a:r>
          </a:p>
          <a:p>
            <a:endParaRPr lang="en-GB" dirty="0"/>
          </a:p>
          <a:p>
            <a:r>
              <a:rPr lang="en-GB" dirty="0" smtClean="0"/>
              <a:t>This is the template and was the foundation of all the subsequent MIS work, including, now, the first findings from a team developing a Minimum Income Standard for Japan.</a:t>
            </a:r>
            <a:endParaRPr lang="en-GB" dirty="0"/>
          </a:p>
        </p:txBody>
      </p:sp>
      <p:sp>
        <p:nvSpPr>
          <p:cNvPr id="4" name="Slide Number Placeholder 3"/>
          <p:cNvSpPr>
            <a:spLocks noGrp="1"/>
          </p:cNvSpPr>
          <p:nvPr>
            <p:ph type="sldNum" sz="quarter" idx="10"/>
          </p:nvPr>
        </p:nvSpPr>
        <p:spPr/>
        <p:txBody>
          <a:bodyPr/>
          <a:lstStyle/>
          <a:p>
            <a:pPr>
              <a:defRPr/>
            </a:pPr>
            <a:fld id="{C0B52A5A-4A9C-48FC-BB59-31FE5A12199B}"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7ADA479C-2B78-4993-BBF6-DF8C09CF5C97}" type="slidenum">
              <a:rPr lang="en-GB" smtClean="0"/>
              <a:pPr/>
              <a:t>4</a:t>
            </a:fld>
            <a:endParaRPr lang="en-GB"/>
          </a:p>
        </p:txBody>
      </p:sp>
      <p:sp>
        <p:nvSpPr>
          <p:cNvPr id="5" name="Slide Image Placeholder 4"/>
          <p:cNvSpPr>
            <a:spLocks noGrp="1" noRot="1" noChangeAspect="1"/>
          </p:cNvSpPr>
          <p:nvPr>
            <p:ph type="sldImg"/>
          </p:nvPr>
        </p:nvSpPr>
        <p:spPr>
          <a:xfrm>
            <a:off x="919163" y="746125"/>
            <a:ext cx="4967287" cy="3727450"/>
          </a:xfrm>
        </p:spPr>
      </p:sp>
      <p:sp>
        <p:nvSpPr>
          <p:cNvPr id="7" name="Notes Placeholder 6"/>
          <p:cNvSpPr>
            <a:spLocks noGrp="1"/>
          </p:cNvSpPr>
          <p:nvPr>
            <p:ph type="body" idx="1"/>
          </p:nvPr>
        </p:nvSpPr>
        <p:spPr>
          <a:xfrm>
            <a:off x="663307" y="4681269"/>
            <a:ext cx="5445126" cy="4472940"/>
          </a:xfrm>
        </p:spPr>
        <p:txBody>
          <a:bodyPr>
            <a:normAutofit/>
          </a:bodyPr>
          <a:lstStyle/>
          <a:p>
            <a:r>
              <a:rPr lang="en-GB" dirty="0" smtClean="0"/>
              <a:t>We started in 2006 and launched the first Minimum Income Standard for Britain in July 2008. From there, using the original design as a template, we were able to expand the scope and reach of the MIS research. The 2008 budgets were based in an urban setting and were intended to be applicable to most of urban Britain. In 2009 we carried out further research in Northern Ireland, which led to the publication in 2010 of the first Minimum Income Standard for the United Kingdom. We also did work looking at the additional costs for households in rural areas and were able to incorporate that into the Minimum Income Calculator, available on the website.</a:t>
            </a:r>
          </a:p>
          <a:p>
            <a:r>
              <a:rPr lang="en-GB" dirty="0" smtClean="0"/>
              <a:t>2010 was also when I first came to Japan and spent time with the MIS Japan team looking at how the method could be translated into this new location.</a:t>
            </a:r>
          </a:p>
          <a:p>
            <a:endParaRPr lang="en-GB" dirty="0"/>
          </a:p>
          <a:p>
            <a:r>
              <a:rPr lang="en-GB" dirty="0" smtClean="0"/>
              <a:t>In 2011 we were invited by the government of the States of Guernsey to develop a MIS for Guernsey, which showed that although the core components of the budgets in this location were very similar to the UK, there were some significant differences in a couple of areas (particularly transport and healthcare). The States of Guernsey are currently redesigning their social security system, with the MIS work being used as key information in their decision making.</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7450"/>
          </a:xfrm>
        </p:spPr>
      </p:sp>
      <p:sp>
        <p:nvSpPr>
          <p:cNvPr id="3" name="Notes Placeholder 2"/>
          <p:cNvSpPr>
            <a:spLocks noGrp="1"/>
          </p:cNvSpPr>
          <p:nvPr>
            <p:ph type="body" idx="1"/>
          </p:nvPr>
        </p:nvSpPr>
        <p:spPr/>
        <p:txBody>
          <a:bodyPr/>
          <a:lstStyle/>
          <a:p>
            <a:r>
              <a:rPr lang="en-GB" dirty="0"/>
              <a:t>- Its use as the basis for the Living Wage outside London (adopted by campaigners, by some local authorities and now by the Scottish local government as a pay floor) has occurred because the concept of a living wage has been catching on, and having some scientific basis for setting it has been extremely valuable: in other words, it's a coincidence of timing.</a:t>
            </a:r>
          </a:p>
          <a:p>
            <a:r>
              <a:rPr lang="en-GB" dirty="0"/>
              <a:t> </a:t>
            </a:r>
          </a:p>
          <a:p>
            <a:r>
              <a:rPr lang="en-GB" dirty="0"/>
              <a:t>- Its use by benevolent societies for means-testing financial assistance is spreading: a highly pragmatic use of the MIS tool</a:t>
            </a:r>
          </a:p>
          <a:p>
            <a:r>
              <a:rPr lang="en-GB" dirty="0"/>
              <a:t> </a:t>
            </a:r>
          </a:p>
          <a:p>
            <a:r>
              <a:rPr lang="en-GB" dirty="0"/>
              <a:t>- MIS rural, MIS Guernsey and the request for MIS Highlands and Islands show how the COMMISSIONING of studies can be linked to specific purposes. Rural and H and I derive from organisations wanting to promote the well-being of particular communities where needs differ from </a:t>
            </a:r>
            <a:r>
              <a:rPr lang="en-GB" dirty="0" err="1"/>
              <a:t>elsewhwere</a:t>
            </a:r>
            <a:r>
              <a:rPr lang="en-GB" dirty="0"/>
              <a:t>; Guernsey was driven by a specific plan to reform benefits. This shows that MIS is becoming not just a general piece of research but a specific tool to answer policy questions. </a:t>
            </a:r>
          </a:p>
          <a:p>
            <a:endParaRPr lang="en-GB" dirty="0"/>
          </a:p>
        </p:txBody>
      </p:sp>
      <p:sp>
        <p:nvSpPr>
          <p:cNvPr id="4" name="Slide Number Placeholder 3"/>
          <p:cNvSpPr>
            <a:spLocks noGrp="1"/>
          </p:cNvSpPr>
          <p:nvPr>
            <p:ph type="sldNum" sz="quarter" idx="10"/>
          </p:nvPr>
        </p:nvSpPr>
        <p:spPr/>
        <p:txBody>
          <a:bodyPr/>
          <a:lstStyle/>
          <a:p>
            <a:pPr>
              <a:defRPr/>
            </a:pPr>
            <a:fld id="{C0B52A5A-4A9C-48FC-BB59-31FE5A12199B}" type="slidenum">
              <a:rPr lang="en-GB" smtClean="0"/>
              <a:pPr>
                <a:defRPr/>
              </a:pPr>
              <a:t>5</a:t>
            </a:fld>
            <a:endParaRPr lang="en-GB"/>
          </a:p>
        </p:txBody>
      </p:sp>
    </p:spTree>
    <p:extLst>
      <p:ext uri="{BB962C8B-B14F-4D97-AF65-F5344CB8AC3E}">
        <p14:creationId xmlns:p14="http://schemas.microsoft.com/office/powerpoint/2010/main" xmlns="" val="335344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7ADA479C-2B78-4993-BBF6-DF8C09CF5C97}" type="slidenum">
              <a:rPr lang="en-GB" smtClean="0"/>
              <a:pPr/>
              <a:t>6</a:t>
            </a:fld>
            <a:endParaRPr lang="en-GB"/>
          </a:p>
        </p:txBody>
      </p:sp>
      <p:sp>
        <p:nvSpPr>
          <p:cNvPr id="5" name="Slide Image Placeholder 4"/>
          <p:cNvSpPr>
            <a:spLocks noGrp="1" noRot="1" noChangeAspect="1"/>
          </p:cNvSpPr>
          <p:nvPr>
            <p:ph type="sldImg"/>
          </p:nvPr>
        </p:nvSpPr>
        <p:spPr>
          <a:xfrm>
            <a:off x="919163" y="746125"/>
            <a:ext cx="4967287" cy="3727450"/>
          </a:xfrm>
        </p:spPr>
      </p:sp>
      <p:sp>
        <p:nvSpPr>
          <p:cNvPr id="7" name="Notes Placeholder 6"/>
          <p:cNvSpPr>
            <a:spLocks noGrp="1"/>
          </p:cNvSpPr>
          <p:nvPr>
            <p:ph type="body" idx="1"/>
          </p:nvPr>
        </p:nvSpPr>
        <p:spPr/>
        <p:txBody>
          <a:bodyPr>
            <a:normAutofit/>
          </a:bodyPr>
          <a:lstStyle/>
          <a:p>
            <a:r>
              <a:rPr lang="en-GB" dirty="0" smtClean="0"/>
              <a:t>So now, in early 2012 we are at a very exciting point in the development of MIS. The UK team are fully engaged in the first rebase exercise – starting again from scratch for all the households with children. We are also about to do some in-depth work on the costs of children. Our work with people campaigning for and adopting the living wage, in particular, the Scottish government, continues. And what is most exciting of all is the start of the application of the MIS methodology in other countries.</a:t>
            </a:r>
          </a:p>
          <a:p>
            <a:endParaRPr lang="en-GB" dirty="0"/>
          </a:p>
          <a:p>
            <a:r>
              <a:rPr lang="en-GB" dirty="0" smtClean="0"/>
              <a:t>On the international front, our colleagues in Japan have now reached the point where they have developed a Minimum Income Standard for a single working age adult, enabling us to make comparisons between what is needed in the UK and Japan in order to have a minimum acceptable standard of living. </a:t>
            </a:r>
          </a:p>
          <a:p>
            <a:endParaRPr lang="en-GB" dirty="0"/>
          </a:p>
          <a:p>
            <a:r>
              <a:rPr lang="en-GB" dirty="0" smtClean="0"/>
              <a:t>I am going to leave a more detailed comparison of the results to my Japanese colleagues, but would like to share some insights on the work from the UK team’s perspective.</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7ADA479C-2B78-4993-BBF6-DF8C09CF5C97}" type="slidenum">
              <a:rPr lang="en-GB" smtClean="0"/>
              <a:pPr/>
              <a:t>7</a:t>
            </a:fld>
            <a:endParaRPr lang="en-GB"/>
          </a:p>
        </p:txBody>
      </p:sp>
      <p:sp>
        <p:nvSpPr>
          <p:cNvPr id="5" name="Slide Image Placeholder 4"/>
          <p:cNvSpPr>
            <a:spLocks noGrp="1" noRot="1" noChangeAspect="1"/>
          </p:cNvSpPr>
          <p:nvPr>
            <p:ph type="sldImg"/>
          </p:nvPr>
        </p:nvSpPr>
        <p:spPr>
          <a:xfrm>
            <a:off x="952500" y="715963"/>
            <a:ext cx="4967288" cy="3727450"/>
          </a:xfrm>
        </p:spPr>
      </p:sp>
      <p:sp>
        <p:nvSpPr>
          <p:cNvPr id="7" name="Notes Placeholder 6"/>
          <p:cNvSpPr>
            <a:spLocks noGrp="1"/>
          </p:cNvSpPr>
          <p:nvPr>
            <p:ph type="body" idx="1"/>
          </p:nvPr>
        </p:nvSpPr>
        <p:spPr/>
        <p:txBody>
          <a:bodyPr>
            <a:normAutofit/>
          </a:bodyPr>
          <a:lstStyle/>
          <a:p>
            <a:endParaRPr lang="en-GB" dirty="0"/>
          </a:p>
          <a:p>
            <a:r>
              <a:rPr lang="en-GB" dirty="0"/>
              <a:t>What’s most exciting and ground-breaking about this is that although we have conducted MIS research in other types of location (e.g. rural) and other non-British locations (Northern Ireland and Guernsey), this is the first time it has been done in a completely different </a:t>
            </a:r>
            <a:r>
              <a:rPr lang="en-GB" dirty="0" smtClean="0"/>
              <a:t>setting.  </a:t>
            </a:r>
            <a:r>
              <a:rPr lang="en-GB" dirty="0"/>
              <a:t>and seems to have delivered results which are strikingly similar in the distribution of different spending categories, with a few exceptions, such as food and transport.  </a:t>
            </a:r>
          </a:p>
          <a:p>
            <a:r>
              <a:rPr lang="en-GB" dirty="0"/>
              <a:t>It </a:t>
            </a:r>
            <a:r>
              <a:rPr lang="en-GB" dirty="0" smtClean="0"/>
              <a:t>will be </a:t>
            </a:r>
            <a:r>
              <a:rPr lang="en-GB" dirty="0"/>
              <a:t>interesting to explore why this is.  Part of the distribution across categories </a:t>
            </a:r>
            <a:r>
              <a:rPr lang="en-GB" dirty="0" smtClean="0"/>
              <a:t>may be </a:t>
            </a:r>
            <a:r>
              <a:rPr lang="en-GB" dirty="0"/>
              <a:t>attributable to relative prices rather than decisions about items. There may be some scope for looking at whether this is the </a:t>
            </a:r>
            <a:r>
              <a:rPr lang="en-GB" dirty="0" smtClean="0"/>
              <a:t>case, for example, whether </a:t>
            </a:r>
            <a:r>
              <a:rPr lang="en-GB" dirty="0"/>
              <a:t>food is </a:t>
            </a:r>
            <a:r>
              <a:rPr lang="en-GB" dirty="0" smtClean="0"/>
              <a:t>more expensive relative </a:t>
            </a:r>
            <a:r>
              <a:rPr lang="en-GB" dirty="0"/>
              <a:t>to other things in Japan than the </a:t>
            </a:r>
            <a:r>
              <a:rPr lang="en-GB" dirty="0" smtClean="0"/>
              <a:t>UK.</a:t>
            </a:r>
            <a:r>
              <a:rPr lang="en-GB" dirty="0"/>
              <a:t> </a:t>
            </a:r>
          </a:p>
          <a:p>
            <a:r>
              <a:rPr lang="en-GB" dirty="0"/>
              <a:t> What we think is a very important result is that the ratio of social participation to other items is so similar in both countries. Up to now every other budget standard carried out by others, including the Irish one based in general terms on MIS, has had less relatively for social participation. </a:t>
            </a:r>
            <a:r>
              <a:rPr lang="en-GB" dirty="0" smtClean="0"/>
              <a:t>In the UK context, there is greater emphasis on sport as a social activity, whereas in Japan participants think it is important for people to be able to have access to education, and it’s interesting that this ingredient is specifically mentioned in the Japanese definition of minimum.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7450"/>
          </a:xfrm>
        </p:spPr>
      </p:sp>
      <p:sp>
        <p:nvSpPr>
          <p:cNvPr id="3" name="Notes Placeholder 2"/>
          <p:cNvSpPr>
            <a:spLocks noGrp="1"/>
          </p:cNvSpPr>
          <p:nvPr>
            <p:ph type="body" idx="1"/>
          </p:nvPr>
        </p:nvSpPr>
        <p:spPr>
          <a:xfrm>
            <a:off x="807491" y="4753369"/>
            <a:ext cx="5445126" cy="4472940"/>
          </a:xfrm>
        </p:spPr>
        <p:txBody>
          <a:bodyPr>
            <a:normAutofit/>
          </a:bodyPr>
          <a:lstStyle/>
          <a:p>
            <a:r>
              <a:rPr lang="en-GB" dirty="0" smtClean="0"/>
              <a:t>This is the definition we use in all the UK MIS work. It’s the cornerstone of all the MIS research and is what we’ve used in all our groups in urban, rural UK and non-UK settings. It was developed through a series of discussion groups in 2006 where we asked people what the concept of a minimum standard of living was, what it meant, and what kind of things it should incorporate. When we are looking at MIS in other contexts, the starting point is always to think about the definition.</a:t>
            </a:r>
            <a:endParaRPr lang="en-GB" dirty="0"/>
          </a:p>
        </p:txBody>
      </p:sp>
      <p:sp>
        <p:nvSpPr>
          <p:cNvPr id="4" name="Slide Number Placeholder 3"/>
          <p:cNvSpPr>
            <a:spLocks noGrp="1"/>
          </p:cNvSpPr>
          <p:nvPr>
            <p:ph type="sldNum" sz="quarter" idx="10"/>
          </p:nvPr>
        </p:nvSpPr>
        <p:spPr/>
        <p:txBody>
          <a:bodyPr/>
          <a:lstStyle/>
          <a:p>
            <a:pPr>
              <a:defRPr/>
            </a:pPr>
            <a:fld id="{C0B52A5A-4A9C-48FC-BB59-31FE5A12199B}"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7450"/>
          </a:xfrm>
        </p:spPr>
      </p:sp>
      <p:sp>
        <p:nvSpPr>
          <p:cNvPr id="3" name="Notes Placeholder 2"/>
          <p:cNvSpPr>
            <a:spLocks noGrp="1"/>
          </p:cNvSpPr>
          <p:nvPr>
            <p:ph type="body" idx="1"/>
          </p:nvPr>
        </p:nvSpPr>
        <p:spPr>
          <a:xfrm>
            <a:off x="807491" y="4753369"/>
            <a:ext cx="5445126" cy="4472940"/>
          </a:xfrm>
        </p:spPr>
        <p:txBody>
          <a:bodyPr>
            <a:normAutofit/>
          </a:bodyPr>
          <a:lstStyle/>
          <a:p>
            <a:r>
              <a:rPr lang="en-GB" dirty="0" smtClean="0"/>
              <a:t>As a result of the orientation groups here, this is the definition for the MIS for Japan.</a:t>
            </a:r>
          </a:p>
          <a:p>
            <a:endParaRPr lang="en-GB" dirty="0"/>
          </a:p>
          <a:p>
            <a:r>
              <a:rPr lang="en-GB" dirty="0" smtClean="0"/>
              <a:t>What we can see is that there are key elements in common in the two definitions, but also some noticeable differences.</a:t>
            </a:r>
          </a:p>
          <a:p>
            <a:endParaRPr lang="en-GB" dirty="0"/>
          </a:p>
          <a:p>
            <a:endParaRPr lang="en-GB" dirty="0" smtClean="0"/>
          </a:p>
          <a:p>
            <a:r>
              <a:rPr lang="en-GB" dirty="0" smtClean="0"/>
              <a:t>When I was discussing the UK definition with the MIS Japan research team, people said that for them it seemed a bit vague and woolly. This seems to have come through in the group discussions in the orientation stage. While UK groups were quite comfortable with </a:t>
            </a:r>
            <a:r>
              <a:rPr lang="en-GB" dirty="0"/>
              <a:t>terms such as ‘opportunities and choices’ and ‘participating in society’, </a:t>
            </a:r>
            <a:r>
              <a:rPr lang="en-GB" dirty="0" smtClean="0"/>
              <a:t>Japanese participants considered these too abstract to be meaningful, so this definition lays out in more concrete terms what people thought it was essential to have as a minimum. </a:t>
            </a:r>
          </a:p>
          <a:p>
            <a:r>
              <a:rPr lang="en-GB" dirty="0" smtClean="0"/>
              <a:t>On balance, I am struck more with the similarity in what the two are trying to express than by the differences, and this is also what appears to be coming out of the budgets themselves, in terms of what the essential components are.</a:t>
            </a:r>
          </a:p>
          <a:p>
            <a:endParaRPr lang="en-GB" dirty="0"/>
          </a:p>
        </p:txBody>
      </p:sp>
      <p:sp>
        <p:nvSpPr>
          <p:cNvPr id="4" name="Slide Number Placeholder 3"/>
          <p:cNvSpPr>
            <a:spLocks noGrp="1"/>
          </p:cNvSpPr>
          <p:nvPr>
            <p:ph type="sldNum" sz="quarter" idx="10"/>
          </p:nvPr>
        </p:nvSpPr>
        <p:spPr/>
        <p:txBody>
          <a:bodyPr/>
          <a:lstStyle/>
          <a:p>
            <a:pPr>
              <a:defRPr/>
            </a:pPr>
            <a:fld id="{C0B52A5A-4A9C-48FC-BB59-31FE5A12199B}"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7ADA479C-2B78-4993-BBF6-DF8C09CF5C97}" type="slidenum">
              <a:rPr lang="en-GB" smtClean="0"/>
              <a:pPr/>
              <a:t>10</a:t>
            </a:fld>
            <a:endParaRPr lang="en-GB"/>
          </a:p>
        </p:txBody>
      </p:sp>
      <p:sp>
        <p:nvSpPr>
          <p:cNvPr id="5" name="Slide Image Placeholder 4"/>
          <p:cNvSpPr>
            <a:spLocks noGrp="1" noRot="1" noChangeAspect="1"/>
          </p:cNvSpPr>
          <p:nvPr>
            <p:ph type="sldImg"/>
          </p:nvPr>
        </p:nvSpPr>
        <p:spPr>
          <a:xfrm>
            <a:off x="919163" y="746125"/>
            <a:ext cx="4967287" cy="3727450"/>
          </a:xfrm>
        </p:spPr>
      </p:sp>
      <p:sp>
        <p:nvSpPr>
          <p:cNvPr id="7" name="Notes Placeholder 6"/>
          <p:cNvSpPr>
            <a:spLocks noGrp="1"/>
          </p:cNvSpPr>
          <p:nvPr>
            <p:ph type="body" idx="1"/>
          </p:nvPr>
        </p:nvSpPr>
        <p:spPr>
          <a:xfrm>
            <a:off x="663307" y="4681269"/>
            <a:ext cx="5445126" cy="4472940"/>
          </a:xfrm>
        </p:spPr>
        <p:txBody>
          <a:bodyPr>
            <a:normAutofit fontScale="92500" lnSpcReduction="20000"/>
          </a:bodyPr>
          <a:lstStyle/>
          <a:p>
            <a:r>
              <a:rPr lang="en-GB" dirty="0" smtClean="0"/>
              <a:t>As the MIS research evolves, we find we are noticing particular challenges, which are relevant to our </a:t>
            </a:r>
            <a:r>
              <a:rPr lang="en-GB" dirty="0" err="1" smtClean="0"/>
              <a:t>ongoing</a:t>
            </a:r>
            <a:r>
              <a:rPr lang="en-GB" dirty="0" smtClean="0"/>
              <a:t> work, and especially relevant when we are talking to our international partners about conducting the work in other places.</a:t>
            </a:r>
          </a:p>
          <a:p>
            <a:r>
              <a:rPr lang="en-GB" dirty="0" smtClean="0"/>
              <a:t>Recruitment is key – without the participants  the research can’t be done. Recruitment is also complex because you need a blend of people from different ages and backgrounds. In the UK this is done by skilled recruiters using a combination of telephone and face-to-face recruitment.</a:t>
            </a:r>
          </a:p>
          <a:p>
            <a:endParaRPr lang="en-GB" dirty="0"/>
          </a:p>
          <a:p>
            <a:r>
              <a:rPr lang="en-GB" dirty="0" smtClean="0"/>
              <a:t>How well you explain the task makes a real difference to how well the group works. Particularly important in terms of framing, so people understand that it’s about finding a minimum appropriate for </a:t>
            </a:r>
            <a:r>
              <a:rPr lang="en-GB" i="1" dirty="0" smtClean="0"/>
              <a:t>everyone</a:t>
            </a:r>
            <a:r>
              <a:rPr lang="en-GB" dirty="0" smtClean="0"/>
              <a:t>, not just ‘other people’ or ‘the poor’.</a:t>
            </a:r>
          </a:p>
          <a:p>
            <a:endParaRPr lang="en-GB" dirty="0"/>
          </a:p>
          <a:p>
            <a:r>
              <a:rPr lang="en-GB" dirty="0" smtClean="0"/>
              <a:t>Case studies – something that we continue to look at is the made up people that the budgets are based on – in the UK we started out with quite detailed descriptions of who our hypothetical people were but learned that this can cause problems. In a different setting the descriptions need to be tailored in a way that makes sense to participants, but it is a core principle that these budgets should not be about what people who are working or not working </a:t>
            </a:r>
            <a:r>
              <a:rPr lang="en-GB" i="1" dirty="0" smtClean="0"/>
              <a:t>deserve</a:t>
            </a:r>
            <a:r>
              <a:rPr lang="en-GB" dirty="0" smtClean="0"/>
              <a:t>, but what everyone needs as a minimum.</a:t>
            </a:r>
          </a:p>
          <a:p>
            <a:endParaRPr lang="en-GB" dirty="0"/>
          </a:p>
          <a:p>
            <a:r>
              <a:rPr lang="en-GB" dirty="0" smtClean="0"/>
              <a:t>Interpreting the qualitative discussion into items on a </a:t>
            </a:r>
            <a:r>
              <a:rPr lang="en-GB" dirty="0" err="1" smtClean="0"/>
              <a:t>spreadsheet</a:t>
            </a:r>
            <a:r>
              <a:rPr lang="en-GB" dirty="0" smtClean="0"/>
              <a:t> is not necessarily a straightforward task and transcripts and recordings can’t always pick up all the information you need about the mood of a group and the level of consensus (e.g. non-verbal clues like nodding). The weaving of a basket of goods and services from a transcript, a recording and a scribbled-on flipchart is a challenging task.</a:t>
            </a:r>
          </a:p>
          <a:p>
            <a:endParaRPr lang="en-GB" dirty="0" smtClean="0"/>
          </a:p>
          <a:p>
            <a:r>
              <a:rPr lang="en-GB" dirty="0" smtClean="0"/>
              <a:t>It’s important to have a consistent approach to moderating – different ways of talking about items can lead to different results. Different people costing the same item can lead to anomalies, so there is a real need for teams to work closely together.</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GB"/>
          </a:p>
        </p:txBody>
      </p:sp>
      <p:pic>
        <p:nvPicPr>
          <p:cNvPr id="5" name="Picture 9" descr="MIS 2 col UK.jpg"/>
          <p:cNvPicPr>
            <a:picLocks noChangeAspect="1"/>
          </p:cNvPicPr>
          <p:nvPr userDrawn="1"/>
        </p:nvPicPr>
        <p:blipFill>
          <a:blip r:embed="rId2" cstate="print"/>
          <a:srcRect/>
          <a:stretch>
            <a:fillRect/>
          </a:stretch>
        </p:blipFill>
        <p:spPr bwMode="auto">
          <a:xfrm>
            <a:off x="7286625" y="5749925"/>
            <a:ext cx="1474788" cy="955675"/>
          </a:xfrm>
          <a:prstGeom prst="rect">
            <a:avLst/>
          </a:prstGeom>
          <a:noFill/>
          <a:ln w="9525">
            <a:noFill/>
            <a:miter lim="800000"/>
            <a:headEnd/>
            <a:tailEnd/>
          </a:ln>
        </p:spPr>
      </p:pic>
      <p:sp>
        <p:nvSpPr>
          <p:cNvPr id="27650"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GB"/>
              <a:t>Click to edit Master title style</a:t>
            </a:r>
          </a:p>
        </p:txBody>
      </p:sp>
      <p:sp>
        <p:nvSpPr>
          <p:cNvPr id="276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6" name="Rectangle 5"/>
          <p:cNvSpPr>
            <a:spLocks noGrp="1" noChangeArrowheads="1"/>
          </p:cNvSpPr>
          <p:nvPr>
            <p:ph type="ftr" sz="quarter" idx="10"/>
          </p:nvPr>
        </p:nvSpPr>
        <p:spPr/>
        <p:txBody>
          <a:bodyPr/>
          <a:lstStyle>
            <a:lvl1pPr>
              <a:defRPr smtClean="0"/>
            </a:lvl1pPr>
          </a:lstStyle>
          <a:p>
            <a:pPr>
              <a:defRPr/>
            </a:pPr>
            <a:endParaRPr lang="en-GB"/>
          </a:p>
        </p:txBody>
      </p:sp>
      <p:sp>
        <p:nvSpPr>
          <p:cNvPr id="7" name="Rectangle 6"/>
          <p:cNvSpPr>
            <a:spLocks noGrp="1" noChangeArrowheads="1"/>
          </p:cNvSpPr>
          <p:nvPr>
            <p:ph type="sldNum" sz="quarter" idx="11"/>
          </p:nvPr>
        </p:nvSpPr>
        <p:spPr/>
        <p:txBody>
          <a:bodyPr/>
          <a:lstStyle>
            <a:lvl1pPr>
              <a:defRPr smtClean="0"/>
            </a:lvl1pPr>
          </a:lstStyle>
          <a:p>
            <a:pPr>
              <a:defRPr/>
            </a:pPr>
            <a:fld id="{40FAC1A8-0485-444F-AB0A-6B41DFFA18F9}" type="slidenum">
              <a:rPr lang="en-GB"/>
              <a:pPr>
                <a:defRPr/>
              </a:pPr>
              <a:t>&lt;#&gt;</a:t>
            </a:fld>
            <a:endParaRPr lang="en-GB"/>
          </a:p>
        </p:txBody>
      </p:sp>
      <p:sp>
        <p:nvSpPr>
          <p:cNvPr id="8" name="Rectangle 7"/>
          <p:cNvSpPr>
            <a:spLocks noGrp="1" noChangeArrowheads="1"/>
          </p:cNvSpPr>
          <p:nvPr>
            <p:ph type="dt" sz="quarter" idx="12"/>
          </p:nvPr>
        </p:nvSpPr>
        <p:spPr/>
        <p:txBody>
          <a:bodyPr/>
          <a:lstStyle>
            <a:lvl1pPr>
              <a:defRPr smtClean="0"/>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428E91-B417-4CA9-A95F-D8374FBB2FB7}" type="slidenum">
              <a:rPr lang="en-GB"/>
              <a:pPr>
                <a:defRPr/>
              </a:pPr>
              <a:t>&lt;#&gt;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1F0FAA7-0B50-4CC2-9B1D-F54A8A286722}" type="slidenum">
              <a:rPr lang="en-GB"/>
              <a:pPr>
                <a:defRPr/>
              </a:pPr>
              <a:t>&lt;#&gt;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905000"/>
            <a:ext cx="82296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826CB2-0A1B-4BA4-B7EA-CD17ACB53B03}" type="slidenum">
              <a:rPr lang="en-GB"/>
              <a:pPr>
                <a:defRPr/>
              </a:pPr>
              <a:t>&lt;#&gt;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1056D50-6C67-461B-9009-710B248F2F93}" type="slidenum">
              <a:rPr lang="en-GB"/>
              <a:pPr/>
              <a:t>&lt;#&gt;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smtClean="0"/>
            </a:lvl1pPr>
          </a:lstStyle>
          <a:p>
            <a:pPr>
              <a:defRPr/>
            </a:pPr>
            <a:endParaRPr lang="en-GB"/>
          </a:p>
        </p:txBody>
      </p:sp>
      <p:sp>
        <p:nvSpPr>
          <p:cNvPr id="5" name="Footer Placeholder 4"/>
          <p:cNvSpPr>
            <a:spLocks noGrp="1"/>
          </p:cNvSpPr>
          <p:nvPr>
            <p:ph type="ftr" sz="quarter" idx="11"/>
          </p:nvPr>
        </p:nvSpPr>
        <p:spPr/>
        <p:txBody>
          <a:bodyPr/>
          <a:lstStyle>
            <a:lvl1pPr>
              <a:defRPr smtClean="0"/>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BB0E558-E71A-494D-B994-6B8BB38C0FB6}" type="slidenum">
              <a:rPr lang="en-GB"/>
              <a:pPr>
                <a:defRPr/>
              </a:pPr>
              <a:t>&lt;#&gt;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B7988FF-65D5-4B34-BC01-1B7802C3DDF9}" type="slidenum">
              <a:rPr lang="en-GB"/>
              <a:pPr>
                <a:defRPr/>
              </a:pPr>
              <a:t>&lt;#&gt;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0B16A00-893A-47FF-8F2F-C505949E03A3}" type="slidenum">
              <a:rPr lang="en-GB"/>
              <a:pPr>
                <a:defRPr/>
              </a:pPr>
              <a:t>&lt;#&gt;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40C89AB-B292-45D7-BA58-6D682E3A94BA}" type="slidenum">
              <a:rPr lang="en-GB"/>
              <a:pPr>
                <a:defRPr/>
              </a:pPr>
              <a:t>&lt;#&gt;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641D7F8-3534-4D87-8CB5-0E11CE695C05}" type="slidenum">
              <a:rPr lang="en-GB"/>
              <a:pPr>
                <a:defRPr/>
              </a:pPr>
              <a:t>&lt;#&gt;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C82E245-D538-4CD3-994D-FA288C9EB0E7}" type="slidenum">
              <a:rPr lang="en-GB"/>
              <a:pPr>
                <a:defRPr/>
              </a:pPr>
              <a:t>&lt;#&gt;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CA22CDD-D051-4F6F-9483-7E8A2F4401A5}" type="slidenum">
              <a:rPr lang="en-GB"/>
              <a:pPr>
                <a:defRPr/>
              </a:pPr>
              <a:t>&lt;#&gt;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5BDFD"/>
            </a:gs>
            <a:gs pos="100000">
              <a:schemeClr val="tx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en-GB"/>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n-GB"/>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1D92918D-30B0-4EF1-AFFE-BF4CEACDB71A}" type="slidenum">
              <a:rPr lang="en-GB"/>
              <a:pPr>
                <a:defRPr/>
              </a:pPr>
              <a:t>&lt;#&gt;</a:t>
            </a:fld>
            <a:endParaRPr lang="en-GB"/>
          </a:p>
        </p:txBody>
      </p:sp>
      <p:pic>
        <p:nvPicPr>
          <p:cNvPr id="2055" name="Picture 7" descr="MIS 2 col UK.jpg"/>
          <p:cNvPicPr>
            <a:picLocks noChangeAspect="1"/>
          </p:cNvPicPr>
          <p:nvPr/>
        </p:nvPicPr>
        <p:blipFill>
          <a:blip r:embed="rId15" cstate="print"/>
          <a:srcRect/>
          <a:stretch>
            <a:fillRect/>
          </a:stretch>
        </p:blipFill>
        <p:spPr bwMode="auto">
          <a:xfrm>
            <a:off x="7286625" y="5749925"/>
            <a:ext cx="1474788" cy="9556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4" r:id="rId1"/>
    <p:sldLayoutId id="2147483675"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6" r:id="rId13"/>
  </p:sldLayoutIdLst>
  <p:txStyles>
    <p:titleStyle>
      <a:lvl1pPr algn="ctr" rtl="0" eaLnBrk="0" fontAlgn="base" hangingPunct="0">
        <a:spcBef>
          <a:spcPct val="0"/>
        </a:spcBef>
        <a:spcAft>
          <a:spcPct val="0"/>
        </a:spcAft>
        <a:defRPr sz="3800" b="1">
          <a:solidFill>
            <a:srgbClr val="000000"/>
          </a:solidFill>
          <a:latin typeface="+mj-lt"/>
          <a:ea typeface="+mj-ea"/>
          <a:cs typeface="+mj-cs"/>
        </a:defRPr>
      </a:lvl1pPr>
      <a:lvl2pPr algn="ctr" rtl="0" eaLnBrk="0" fontAlgn="base" hangingPunct="0">
        <a:spcBef>
          <a:spcPct val="0"/>
        </a:spcBef>
        <a:spcAft>
          <a:spcPct val="0"/>
        </a:spcAft>
        <a:defRPr sz="3800" b="1">
          <a:solidFill>
            <a:srgbClr val="000000"/>
          </a:solidFill>
          <a:latin typeface="Verdana" pitchFamily="34" charset="0"/>
        </a:defRPr>
      </a:lvl2pPr>
      <a:lvl3pPr algn="ctr" rtl="0" eaLnBrk="0" fontAlgn="base" hangingPunct="0">
        <a:spcBef>
          <a:spcPct val="0"/>
        </a:spcBef>
        <a:spcAft>
          <a:spcPct val="0"/>
        </a:spcAft>
        <a:defRPr sz="3800" b="1">
          <a:solidFill>
            <a:srgbClr val="000000"/>
          </a:solidFill>
          <a:latin typeface="Verdana" pitchFamily="34" charset="0"/>
        </a:defRPr>
      </a:lvl3pPr>
      <a:lvl4pPr algn="ctr" rtl="0" eaLnBrk="0" fontAlgn="base" hangingPunct="0">
        <a:spcBef>
          <a:spcPct val="0"/>
        </a:spcBef>
        <a:spcAft>
          <a:spcPct val="0"/>
        </a:spcAft>
        <a:defRPr sz="3800" b="1">
          <a:solidFill>
            <a:srgbClr val="000000"/>
          </a:solidFill>
          <a:latin typeface="Verdana" pitchFamily="34" charset="0"/>
        </a:defRPr>
      </a:lvl4pPr>
      <a:lvl5pPr algn="ctr" rtl="0" eaLnBrk="0" fontAlgn="base" hangingPunct="0">
        <a:spcBef>
          <a:spcPct val="0"/>
        </a:spcBef>
        <a:spcAft>
          <a:spcPct val="0"/>
        </a:spcAft>
        <a:defRPr sz="3800" b="1">
          <a:solidFill>
            <a:srgbClr val="000000"/>
          </a:solidFill>
          <a:latin typeface="Verdana" pitchFamily="34" charset="0"/>
        </a:defRPr>
      </a:lvl5pPr>
      <a:lvl6pPr marL="457200" algn="ctr" rtl="0" fontAlgn="base">
        <a:spcBef>
          <a:spcPct val="0"/>
        </a:spcBef>
        <a:spcAft>
          <a:spcPct val="0"/>
        </a:spcAft>
        <a:defRPr sz="3800" b="1">
          <a:solidFill>
            <a:srgbClr val="000000"/>
          </a:solidFill>
          <a:latin typeface="Verdana" pitchFamily="34" charset="0"/>
        </a:defRPr>
      </a:lvl6pPr>
      <a:lvl7pPr marL="914400" algn="ctr" rtl="0" fontAlgn="base">
        <a:spcBef>
          <a:spcPct val="0"/>
        </a:spcBef>
        <a:spcAft>
          <a:spcPct val="0"/>
        </a:spcAft>
        <a:defRPr sz="3800" b="1">
          <a:solidFill>
            <a:srgbClr val="000000"/>
          </a:solidFill>
          <a:latin typeface="Verdana" pitchFamily="34" charset="0"/>
        </a:defRPr>
      </a:lvl7pPr>
      <a:lvl8pPr marL="1371600" algn="ctr" rtl="0" fontAlgn="base">
        <a:spcBef>
          <a:spcPct val="0"/>
        </a:spcBef>
        <a:spcAft>
          <a:spcPct val="0"/>
        </a:spcAft>
        <a:defRPr sz="3800" b="1">
          <a:solidFill>
            <a:srgbClr val="000000"/>
          </a:solidFill>
          <a:latin typeface="Verdana" pitchFamily="34" charset="0"/>
        </a:defRPr>
      </a:lvl8pPr>
      <a:lvl9pPr marL="1828800" algn="ctr" rtl="0" fontAlgn="base">
        <a:spcBef>
          <a:spcPct val="0"/>
        </a:spcBef>
        <a:spcAft>
          <a:spcPct val="0"/>
        </a:spcAft>
        <a:defRPr sz="3800" b="1">
          <a:solidFill>
            <a:srgbClr val="000000"/>
          </a:solidFill>
          <a:latin typeface="Verdana" pitchFamily="34"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Font typeface="Wingdings" pitchFamily="2" charset="2"/>
        <a:buChar char="§"/>
        <a:defRPr sz="2800">
          <a:solidFill>
            <a:srgbClr val="000000"/>
          </a:solidFill>
          <a:latin typeface="+mn-lt"/>
        </a:defRPr>
      </a:lvl2pPr>
      <a:lvl3pPr marL="1143000" indent="-228600" algn="l" rtl="0" eaLnBrk="0" fontAlgn="base" hangingPunct="0">
        <a:spcBef>
          <a:spcPct val="20000"/>
        </a:spcBef>
        <a:spcAft>
          <a:spcPct val="0"/>
        </a:spcAft>
        <a:buClr>
          <a:srgbClr val="000000"/>
        </a:buClr>
        <a:buSzPct val="140000"/>
        <a:buFont typeface="Arial" charset="0"/>
        <a:buChar char="-"/>
        <a:defRPr sz="2400">
          <a:solidFill>
            <a:srgbClr val="000000"/>
          </a:solidFill>
          <a:latin typeface="+mn-lt"/>
        </a:defRPr>
      </a:lvl3pPr>
      <a:lvl4pPr marL="1600200" indent="-228600" algn="l" rtl="0" eaLnBrk="0" fontAlgn="base" hangingPunct="0">
        <a:spcBef>
          <a:spcPct val="20000"/>
        </a:spcBef>
        <a:spcAft>
          <a:spcPct val="0"/>
        </a:spcAft>
        <a:buClr>
          <a:srgbClr val="000000"/>
        </a:buClr>
        <a:buFont typeface="Tahoma" pitchFamily="34" charset="0"/>
        <a:buChar char="–"/>
        <a:defRPr sz="2000">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itchFamily="2" charset="2"/>
        <a:buChar char="v"/>
        <a:defRPr sz="2000">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v"/>
        <a:defRPr sz="2000">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v"/>
        <a:defRPr sz="2000">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v"/>
        <a:defRPr sz="2000">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v"/>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1520" y="1989138"/>
            <a:ext cx="8712967" cy="1431925"/>
          </a:xfrm>
        </p:spPr>
        <p:txBody>
          <a:bodyPr/>
          <a:lstStyle/>
          <a:p>
            <a:pPr eaLnBrk="1" hangingPunct="1"/>
            <a:r>
              <a:rPr lang="en-GB" dirty="0" smtClean="0"/>
              <a:t>Comparing Minimum Income Standards:</a:t>
            </a:r>
            <a:br>
              <a:rPr lang="en-GB" dirty="0" smtClean="0"/>
            </a:br>
            <a:r>
              <a:rPr lang="en-GB" dirty="0" smtClean="0"/>
              <a:t>MIS in the UK</a:t>
            </a:r>
          </a:p>
        </p:txBody>
      </p:sp>
      <p:sp>
        <p:nvSpPr>
          <p:cNvPr id="5123" name="Rectangle 3"/>
          <p:cNvSpPr>
            <a:spLocks noGrp="1" noChangeArrowheads="1"/>
          </p:cNvSpPr>
          <p:nvPr>
            <p:ph type="subTitle" idx="1"/>
          </p:nvPr>
        </p:nvSpPr>
        <p:spPr>
          <a:xfrm>
            <a:off x="899592" y="3886200"/>
            <a:ext cx="7272808" cy="1752600"/>
          </a:xfrm>
        </p:spPr>
        <p:txBody>
          <a:bodyPr/>
          <a:lstStyle/>
          <a:p>
            <a:pPr eaLnBrk="1" hangingPunct="1"/>
            <a:r>
              <a:rPr lang="en-GB" sz="2500" dirty="0" smtClean="0"/>
              <a:t>Abigail Davis</a:t>
            </a:r>
          </a:p>
          <a:p>
            <a:pPr eaLnBrk="1" hangingPunct="1"/>
            <a:endParaRPr lang="en-GB" sz="2500" dirty="0" smtClean="0"/>
          </a:p>
          <a:p>
            <a:pPr eaLnBrk="1" hangingPunct="1"/>
            <a:r>
              <a:rPr lang="en-GB" sz="2500" dirty="0" smtClean="0"/>
              <a:t>Centre for Research in Social Policy, Loughborough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dirty="0" smtClean="0"/>
              <a:t>Challenges</a:t>
            </a:r>
            <a:endParaRPr lang="en-GB" dirty="0"/>
          </a:p>
        </p:txBody>
      </p:sp>
      <p:sp>
        <p:nvSpPr>
          <p:cNvPr id="52227" name="Rectangle 3"/>
          <p:cNvSpPr>
            <a:spLocks noGrp="1" noChangeArrowheads="1"/>
          </p:cNvSpPr>
          <p:nvPr>
            <p:ph type="body" sz="half" idx="1"/>
          </p:nvPr>
        </p:nvSpPr>
        <p:spPr>
          <a:xfrm>
            <a:off x="539750" y="1557338"/>
            <a:ext cx="8280400" cy="4319587"/>
          </a:xfrm>
        </p:spPr>
        <p:txBody>
          <a:bodyPr/>
          <a:lstStyle/>
          <a:p>
            <a:r>
              <a:rPr lang="en-GB" sz="3000" dirty="0" smtClean="0"/>
              <a:t>Recruitment</a:t>
            </a:r>
            <a:endParaRPr lang="en-GB" sz="3000" dirty="0"/>
          </a:p>
          <a:p>
            <a:r>
              <a:rPr lang="en-GB" sz="3000" dirty="0"/>
              <a:t>Explaining the </a:t>
            </a:r>
            <a:r>
              <a:rPr lang="en-GB" sz="3000" dirty="0" smtClean="0"/>
              <a:t>task</a:t>
            </a:r>
          </a:p>
          <a:p>
            <a:pPr lvl="1"/>
            <a:r>
              <a:rPr lang="en-GB" sz="2600" dirty="0" smtClean="0"/>
              <a:t>Framing</a:t>
            </a:r>
            <a:endParaRPr lang="en-GB" sz="2600" dirty="0"/>
          </a:p>
          <a:p>
            <a:r>
              <a:rPr lang="en-GB" sz="3000" dirty="0" smtClean="0"/>
              <a:t>Case studies</a:t>
            </a:r>
          </a:p>
          <a:p>
            <a:r>
              <a:rPr lang="en-GB" sz="3000" dirty="0" smtClean="0"/>
              <a:t>Interpreting the data</a:t>
            </a:r>
            <a:endParaRPr lang="en-GB" sz="3000" dirty="0"/>
          </a:p>
          <a:p>
            <a:r>
              <a:rPr lang="en-GB" sz="3000" dirty="0" smtClean="0"/>
              <a:t>Consistency of approach</a:t>
            </a:r>
          </a:p>
          <a:p>
            <a:pPr lvl="1"/>
            <a:r>
              <a:rPr lang="en-GB" sz="2600" dirty="0" smtClean="0"/>
              <a:t>Moderating</a:t>
            </a:r>
          </a:p>
          <a:p>
            <a:pPr lvl="1"/>
            <a:r>
              <a:rPr lang="en-GB" sz="2600" dirty="0" smtClean="0"/>
              <a:t>Costing</a:t>
            </a:r>
            <a:endParaRPr lang="en-GB"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dirty="0" smtClean="0"/>
              <a:t>Next steps</a:t>
            </a:r>
            <a:endParaRPr lang="en-GB" dirty="0"/>
          </a:p>
        </p:txBody>
      </p:sp>
      <p:sp>
        <p:nvSpPr>
          <p:cNvPr id="52227" name="Rectangle 3"/>
          <p:cNvSpPr>
            <a:spLocks noGrp="1" noChangeArrowheads="1"/>
          </p:cNvSpPr>
          <p:nvPr>
            <p:ph type="body" sz="half" idx="1"/>
          </p:nvPr>
        </p:nvSpPr>
        <p:spPr>
          <a:xfrm>
            <a:off x="539750" y="1557338"/>
            <a:ext cx="8280400" cy="4319587"/>
          </a:xfrm>
        </p:spPr>
        <p:txBody>
          <a:bodyPr/>
          <a:lstStyle/>
          <a:p>
            <a:r>
              <a:rPr lang="en-GB" sz="2600" dirty="0" smtClean="0"/>
              <a:t>UK</a:t>
            </a:r>
          </a:p>
          <a:p>
            <a:pPr lvl="1"/>
            <a:r>
              <a:rPr lang="en-GB" sz="2200" dirty="0" smtClean="0"/>
              <a:t>MIS 4</a:t>
            </a:r>
            <a:r>
              <a:rPr lang="en-GB" sz="2200" baseline="30000" dirty="0" smtClean="0"/>
              <a:t>th</a:t>
            </a:r>
            <a:r>
              <a:rPr lang="en-GB" sz="2200" dirty="0" smtClean="0"/>
              <a:t> Age</a:t>
            </a:r>
          </a:p>
          <a:p>
            <a:pPr lvl="1"/>
            <a:r>
              <a:rPr lang="en-GB" sz="2200" dirty="0" smtClean="0"/>
              <a:t>MIS Highlands and Islands</a:t>
            </a:r>
          </a:p>
          <a:p>
            <a:pPr lvl="1"/>
            <a:r>
              <a:rPr lang="en-GB" sz="2200" dirty="0" smtClean="0"/>
              <a:t>Living Wage</a:t>
            </a:r>
            <a:endParaRPr lang="en-GB" sz="2200" dirty="0"/>
          </a:p>
          <a:p>
            <a:r>
              <a:rPr lang="en-GB" sz="2600" dirty="0" smtClean="0"/>
              <a:t>Portugal</a:t>
            </a:r>
          </a:p>
          <a:p>
            <a:pPr lvl="1"/>
            <a:r>
              <a:rPr lang="en-GB" sz="2200" dirty="0" smtClean="0"/>
              <a:t>Exchange visits and training workshops</a:t>
            </a:r>
            <a:endParaRPr lang="en-GB" sz="2200" dirty="0"/>
          </a:p>
          <a:p>
            <a:r>
              <a:rPr lang="en-GB" sz="2600" dirty="0" smtClean="0"/>
              <a:t>Japan</a:t>
            </a:r>
          </a:p>
          <a:p>
            <a:pPr lvl="1"/>
            <a:r>
              <a:rPr lang="en-GB" sz="2200" dirty="0" smtClean="0"/>
              <a:t>Further collaboration for in-depth comparison of both methods and findings</a:t>
            </a:r>
          </a:p>
          <a:p>
            <a:r>
              <a:rPr lang="en-GB" sz="2600" dirty="0" smtClean="0"/>
              <a:t>Developing countries</a:t>
            </a:r>
            <a:endParaRPr lang="en-GB" sz="1700" dirty="0"/>
          </a:p>
        </p:txBody>
      </p:sp>
    </p:spTree>
    <p:extLst>
      <p:ext uri="{BB962C8B-B14F-4D97-AF65-F5344CB8AC3E}">
        <p14:creationId xmlns:p14="http://schemas.microsoft.com/office/powerpoint/2010/main" xmlns="" val="3656114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4213" y="1989138"/>
            <a:ext cx="7772400" cy="712787"/>
          </a:xfrm>
        </p:spPr>
        <p:txBody>
          <a:bodyPr/>
          <a:lstStyle/>
          <a:p>
            <a:pPr eaLnBrk="1" hangingPunct="1"/>
            <a:r>
              <a:rPr lang="en-GB" sz="3400" dirty="0" smtClean="0"/>
              <a:t>A minimum income standard</a:t>
            </a:r>
          </a:p>
        </p:txBody>
      </p:sp>
      <p:sp>
        <p:nvSpPr>
          <p:cNvPr id="7171" name="Rectangle 9"/>
          <p:cNvSpPr>
            <a:spLocks noGrp="1" noChangeArrowheads="1"/>
          </p:cNvSpPr>
          <p:nvPr>
            <p:ph type="subTitle" idx="1"/>
          </p:nvPr>
        </p:nvSpPr>
        <p:spPr>
          <a:xfrm>
            <a:off x="993918" y="2924944"/>
            <a:ext cx="7088188" cy="2112194"/>
          </a:xfrm>
          <a:noFill/>
        </p:spPr>
        <p:txBody>
          <a:bodyPr/>
          <a:lstStyle/>
          <a:p>
            <a:pPr eaLnBrk="1" hangingPunct="1">
              <a:lnSpc>
                <a:spcPct val="80000"/>
              </a:lnSpc>
            </a:pPr>
            <a:r>
              <a:rPr lang="en-GB" sz="2400" dirty="0" smtClean="0"/>
              <a:t> </a:t>
            </a:r>
            <a:r>
              <a:rPr lang="en-GB" sz="2000" dirty="0" smtClean="0"/>
              <a:t>Abigail Davis</a:t>
            </a:r>
          </a:p>
          <a:p>
            <a:pPr eaLnBrk="1" hangingPunct="1">
              <a:lnSpc>
                <a:spcPct val="80000"/>
              </a:lnSpc>
            </a:pPr>
            <a:endParaRPr lang="en-GB" sz="2000" dirty="0" smtClean="0"/>
          </a:p>
          <a:p>
            <a:pPr eaLnBrk="1" hangingPunct="1">
              <a:lnSpc>
                <a:spcPct val="80000"/>
              </a:lnSpc>
            </a:pPr>
            <a:r>
              <a:rPr lang="en-GB" sz="1800" dirty="0" smtClean="0"/>
              <a:t>Centre for Research in Social Policy</a:t>
            </a:r>
          </a:p>
          <a:p>
            <a:pPr eaLnBrk="1" hangingPunct="1">
              <a:lnSpc>
                <a:spcPct val="80000"/>
              </a:lnSpc>
            </a:pPr>
            <a:r>
              <a:rPr lang="en-GB" sz="1800" dirty="0" smtClean="0"/>
              <a:t>Loughborough University</a:t>
            </a:r>
          </a:p>
          <a:p>
            <a:pPr eaLnBrk="1" hangingPunct="1">
              <a:lnSpc>
                <a:spcPct val="80000"/>
              </a:lnSpc>
            </a:pPr>
            <a:r>
              <a:rPr lang="en-GB" sz="1800" dirty="0" smtClean="0"/>
              <a:t>Leicestershire</a:t>
            </a:r>
          </a:p>
          <a:p>
            <a:pPr eaLnBrk="1" hangingPunct="1">
              <a:lnSpc>
                <a:spcPct val="80000"/>
              </a:lnSpc>
            </a:pPr>
            <a:r>
              <a:rPr lang="en-GB" sz="1800" dirty="0" smtClean="0"/>
              <a:t>LE11 3TU</a:t>
            </a:r>
          </a:p>
          <a:p>
            <a:pPr eaLnBrk="1" hangingPunct="1">
              <a:lnSpc>
                <a:spcPct val="80000"/>
              </a:lnSpc>
            </a:pPr>
            <a:r>
              <a:rPr lang="en-GB" sz="1800" dirty="0" smtClean="0"/>
              <a:t>Telephone: 01509 223618</a:t>
            </a:r>
          </a:p>
          <a:p>
            <a:pPr eaLnBrk="1" hangingPunct="1">
              <a:lnSpc>
                <a:spcPct val="80000"/>
              </a:lnSpc>
            </a:pPr>
            <a:r>
              <a:rPr lang="en-GB" sz="1800" dirty="0" smtClean="0"/>
              <a:t>Email: minimumincomestandard@lboro.ac.uk</a:t>
            </a:r>
          </a:p>
          <a:p>
            <a:pPr eaLnBrk="1" hangingPunct="1">
              <a:lnSpc>
                <a:spcPct val="80000"/>
              </a:lnSpc>
            </a:pPr>
            <a:r>
              <a:rPr lang="en-GB" sz="1800" dirty="0" smtClean="0"/>
              <a:t>Website: www.minimumincomestandard.org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Minimum Income Standards</a:t>
            </a:r>
            <a:endParaRPr lang="en-GB" dirty="0"/>
          </a:p>
        </p:txBody>
      </p:sp>
      <p:sp>
        <p:nvSpPr>
          <p:cNvPr id="3" name="Content Placeholder 2"/>
          <p:cNvSpPr>
            <a:spLocks noGrp="1"/>
          </p:cNvSpPr>
          <p:nvPr>
            <p:ph idx="1"/>
          </p:nvPr>
        </p:nvSpPr>
        <p:spPr/>
        <p:txBody>
          <a:bodyPr/>
          <a:lstStyle/>
          <a:p>
            <a:r>
              <a:rPr lang="en-GB" dirty="0" smtClean="0"/>
              <a:t>What is MIS?</a:t>
            </a:r>
          </a:p>
          <a:p>
            <a:pPr lvl="1"/>
            <a:r>
              <a:rPr lang="en-GB" sz="2600" dirty="0" smtClean="0"/>
              <a:t>A budget standard that provides a way of estimating the income that people need in order to reach a minimum socially acceptable standard of living</a:t>
            </a:r>
          </a:p>
          <a:p>
            <a:pPr lvl="1"/>
            <a:r>
              <a:rPr lang="en-GB" sz="2600" dirty="0" smtClean="0"/>
              <a:t>A new benchmark anchored in public consensus</a:t>
            </a:r>
          </a:p>
          <a:p>
            <a:pPr lvl="1"/>
            <a:r>
              <a:rPr lang="en-GB" sz="2600" dirty="0" smtClean="0"/>
              <a:t>A way of looking at people’s needs and whether or not these are being met</a:t>
            </a:r>
          </a:p>
          <a:p>
            <a:pPr lvl="1"/>
            <a:endParaRPr lang="en-GB" dirty="0" smtClean="0"/>
          </a:p>
          <a:p>
            <a:endParaRPr lang="en-GB" dirty="0"/>
          </a:p>
        </p:txBody>
      </p:sp>
    </p:spTree>
    <p:extLst>
      <p:ext uri="{BB962C8B-B14F-4D97-AF65-F5344CB8AC3E}">
        <p14:creationId xmlns:p14="http://schemas.microsoft.com/office/powerpoint/2010/main" xmlns="" val="3803164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a:t>Minimum Income Standards Methods Map </a:t>
            </a:r>
          </a:p>
        </p:txBody>
      </p:sp>
      <p:sp>
        <p:nvSpPr>
          <p:cNvPr id="74781" name="Oval 29"/>
          <p:cNvSpPr>
            <a:spLocks noChangeArrowheads="1"/>
          </p:cNvSpPr>
          <p:nvPr/>
        </p:nvSpPr>
        <p:spPr bwMode="auto">
          <a:xfrm>
            <a:off x="900113" y="1773238"/>
            <a:ext cx="2878137" cy="504825"/>
          </a:xfrm>
          <a:prstGeom prst="ellipse">
            <a:avLst/>
          </a:prstGeom>
          <a:solidFill>
            <a:schemeClr val="accent1"/>
          </a:solidFill>
          <a:ln w="9525">
            <a:solidFill>
              <a:srgbClr val="000000"/>
            </a:solidFill>
            <a:round/>
            <a:headEnd/>
            <a:tailEnd/>
          </a:ln>
          <a:effectLst/>
        </p:spPr>
        <p:txBody>
          <a:bodyPr wrap="none" anchor="ctr"/>
          <a:lstStyle/>
          <a:p>
            <a:pPr algn="ctr"/>
            <a:r>
              <a:rPr lang="en-GB" sz="1100" b="1" dirty="0">
                <a:solidFill>
                  <a:srgbClr val="000000"/>
                </a:solidFill>
              </a:rPr>
              <a:t>Stage 1:  Orientation </a:t>
            </a:r>
            <a:r>
              <a:rPr lang="en-GB" sz="1100" b="1" dirty="0" smtClean="0">
                <a:solidFill>
                  <a:srgbClr val="000000"/>
                </a:solidFill>
              </a:rPr>
              <a:t>Groups</a:t>
            </a:r>
            <a:endParaRPr lang="en-GB" dirty="0"/>
          </a:p>
        </p:txBody>
      </p:sp>
      <p:sp>
        <p:nvSpPr>
          <p:cNvPr id="74785" name="Rectangle 33"/>
          <p:cNvSpPr>
            <a:spLocks noChangeArrowheads="1"/>
          </p:cNvSpPr>
          <p:nvPr/>
        </p:nvSpPr>
        <p:spPr bwMode="auto">
          <a:xfrm>
            <a:off x="971550" y="2492375"/>
            <a:ext cx="2808288" cy="431800"/>
          </a:xfrm>
          <a:prstGeom prst="rect">
            <a:avLst/>
          </a:prstGeom>
          <a:solidFill>
            <a:srgbClr val="D9F7F6"/>
          </a:solidFill>
          <a:ln w="9525">
            <a:solidFill>
              <a:srgbClr val="000000"/>
            </a:solidFill>
            <a:miter lim="800000"/>
            <a:headEnd/>
            <a:tailEnd/>
          </a:ln>
          <a:effectLst/>
        </p:spPr>
        <p:txBody>
          <a:bodyPr wrap="none" anchor="ctr"/>
          <a:lstStyle/>
          <a:p>
            <a:pPr algn="ctr"/>
            <a:r>
              <a:rPr lang="en-GB" sz="1000" dirty="0">
                <a:solidFill>
                  <a:srgbClr val="000000"/>
                </a:solidFill>
              </a:rPr>
              <a:t>Stage 2:  </a:t>
            </a:r>
            <a:r>
              <a:rPr lang="en-GB" sz="1000" dirty="0" smtClean="0">
                <a:solidFill>
                  <a:srgbClr val="000000"/>
                </a:solidFill>
              </a:rPr>
              <a:t>Consultation with expert panel</a:t>
            </a:r>
            <a:endParaRPr lang="en-GB" dirty="0"/>
          </a:p>
        </p:txBody>
      </p:sp>
      <p:sp>
        <p:nvSpPr>
          <p:cNvPr id="74787" name="Oval 35"/>
          <p:cNvSpPr>
            <a:spLocks noChangeArrowheads="1"/>
          </p:cNvSpPr>
          <p:nvPr/>
        </p:nvSpPr>
        <p:spPr bwMode="auto">
          <a:xfrm>
            <a:off x="971550" y="3141663"/>
            <a:ext cx="2663825" cy="503237"/>
          </a:xfrm>
          <a:prstGeom prst="ellipse">
            <a:avLst/>
          </a:prstGeom>
          <a:solidFill>
            <a:schemeClr val="accent1"/>
          </a:solidFill>
          <a:ln w="9525">
            <a:solidFill>
              <a:srgbClr val="000000"/>
            </a:solidFill>
            <a:round/>
            <a:headEnd/>
            <a:tailEnd/>
          </a:ln>
          <a:effectLst/>
        </p:spPr>
        <p:txBody>
          <a:bodyPr wrap="none" anchor="ctr"/>
          <a:lstStyle/>
          <a:p>
            <a:pPr algn="ctr"/>
            <a:r>
              <a:rPr lang="en-GB" sz="1100" b="1" dirty="0">
                <a:solidFill>
                  <a:srgbClr val="000000"/>
                </a:solidFill>
              </a:rPr>
              <a:t>Stage 3:  Task </a:t>
            </a:r>
            <a:r>
              <a:rPr lang="en-GB" sz="1100" b="1" dirty="0" smtClean="0">
                <a:solidFill>
                  <a:srgbClr val="000000"/>
                </a:solidFill>
              </a:rPr>
              <a:t>Groups</a:t>
            </a:r>
            <a:endParaRPr lang="en-GB" dirty="0"/>
          </a:p>
        </p:txBody>
      </p:sp>
      <p:sp>
        <p:nvSpPr>
          <p:cNvPr id="74788" name="Rectangle 36"/>
          <p:cNvSpPr>
            <a:spLocks noChangeArrowheads="1"/>
          </p:cNvSpPr>
          <p:nvPr/>
        </p:nvSpPr>
        <p:spPr bwMode="auto">
          <a:xfrm>
            <a:off x="900113" y="3860800"/>
            <a:ext cx="3024187" cy="504825"/>
          </a:xfrm>
          <a:prstGeom prst="rect">
            <a:avLst/>
          </a:prstGeom>
          <a:solidFill>
            <a:srgbClr val="D9F7F6"/>
          </a:solidFill>
          <a:ln w="9525">
            <a:solidFill>
              <a:srgbClr val="000000"/>
            </a:solidFill>
            <a:miter lim="800000"/>
            <a:headEnd/>
            <a:tailEnd/>
          </a:ln>
          <a:effectLst/>
        </p:spPr>
        <p:txBody>
          <a:bodyPr wrap="none" anchor="ctr"/>
          <a:lstStyle/>
          <a:p>
            <a:pPr algn="ctr"/>
            <a:r>
              <a:rPr lang="en-GB" sz="1000" dirty="0">
                <a:solidFill>
                  <a:srgbClr val="000000"/>
                </a:solidFill>
              </a:rPr>
              <a:t>Stage 4:  </a:t>
            </a:r>
            <a:r>
              <a:rPr lang="en-GB" sz="1000" dirty="0" smtClean="0">
                <a:solidFill>
                  <a:srgbClr val="000000"/>
                </a:solidFill>
              </a:rPr>
              <a:t>Costing and expert input</a:t>
            </a:r>
            <a:r>
              <a:rPr lang="en-GB" sz="1000" b="1" dirty="0" smtClean="0"/>
              <a:t> </a:t>
            </a:r>
            <a:endParaRPr lang="en-GB" sz="1000" b="1" dirty="0"/>
          </a:p>
        </p:txBody>
      </p:sp>
      <p:sp>
        <p:nvSpPr>
          <p:cNvPr id="74789" name="Oval 37"/>
          <p:cNvSpPr>
            <a:spLocks noChangeArrowheads="1"/>
          </p:cNvSpPr>
          <p:nvPr/>
        </p:nvSpPr>
        <p:spPr bwMode="auto">
          <a:xfrm>
            <a:off x="971550" y="4508500"/>
            <a:ext cx="2809875" cy="503238"/>
          </a:xfrm>
          <a:prstGeom prst="ellipse">
            <a:avLst/>
          </a:prstGeom>
          <a:solidFill>
            <a:schemeClr val="accent1"/>
          </a:solidFill>
          <a:ln w="9525">
            <a:solidFill>
              <a:srgbClr val="000000"/>
            </a:solidFill>
            <a:round/>
            <a:headEnd/>
            <a:tailEnd/>
          </a:ln>
          <a:effectLst/>
        </p:spPr>
        <p:txBody>
          <a:bodyPr wrap="none" anchor="ctr"/>
          <a:lstStyle/>
          <a:p>
            <a:pPr algn="ctr"/>
            <a:r>
              <a:rPr lang="en-GB" sz="1100" b="1" dirty="0">
                <a:solidFill>
                  <a:srgbClr val="000000"/>
                </a:solidFill>
              </a:rPr>
              <a:t>Stage 5:  </a:t>
            </a:r>
            <a:r>
              <a:rPr lang="en-GB" sz="1100" b="1" dirty="0" err="1">
                <a:solidFill>
                  <a:srgbClr val="000000"/>
                </a:solidFill>
              </a:rPr>
              <a:t>Checkback</a:t>
            </a:r>
            <a:r>
              <a:rPr lang="en-GB" sz="1100" b="1" dirty="0">
                <a:solidFill>
                  <a:srgbClr val="000000"/>
                </a:solidFill>
              </a:rPr>
              <a:t> </a:t>
            </a:r>
            <a:r>
              <a:rPr lang="en-GB" sz="1100" b="1" dirty="0" smtClean="0">
                <a:solidFill>
                  <a:srgbClr val="000000"/>
                </a:solidFill>
              </a:rPr>
              <a:t>Groups</a:t>
            </a:r>
            <a:endParaRPr lang="en-GB" dirty="0"/>
          </a:p>
        </p:txBody>
      </p:sp>
      <p:sp>
        <p:nvSpPr>
          <p:cNvPr id="74790" name="Rectangle 38"/>
          <p:cNvSpPr>
            <a:spLocks noChangeArrowheads="1"/>
          </p:cNvSpPr>
          <p:nvPr/>
        </p:nvSpPr>
        <p:spPr bwMode="auto">
          <a:xfrm>
            <a:off x="900113" y="5229225"/>
            <a:ext cx="3095625" cy="504825"/>
          </a:xfrm>
          <a:prstGeom prst="rect">
            <a:avLst/>
          </a:prstGeom>
          <a:solidFill>
            <a:srgbClr val="D9F7F6"/>
          </a:solidFill>
          <a:ln w="9525">
            <a:solidFill>
              <a:srgbClr val="000000"/>
            </a:solidFill>
            <a:miter lim="800000"/>
            <a:headEnd/>
            <a:tailEnd/>
          </a:ln>
          <a:effectLst/>
        </p:spPr>
        <p:txBody>
          <a:bodyPr wrap="none" anchor="ctr"/>
          <a:lstStyle/>
          <a:p>
            <a:pPr algn="ctr"/>
            <a:r>
              <a:rPr lang="en-GB" sz="1000">
                <a:solidFill>
                  <a:srgbClr val="000000"/>
                </a:solidFill>
              </a:rPr>
              <a:t>Stage 6:  Drawing up Final Budget Standards</a:t>
            </a:r>
            <a:r>
              <a:rPr lang="en-GB"/>
              <a:t> </a:t>
            </a:r>
          </a:p>
        </p:txBody>
      </p:sp>
      <p:sp>
        <p:nvSpPr>
          <p:cNvPr id="74791" name="Oval 39"/>
          <p:cNvSpPr>
            <a:spLocks noChangeArrowheads="1"/>
          </p:cNvSpPr>
          <p:nvPr/>
        </p:nvSpPr>
        <p:spPr bwMode="auto">
          <a:xfrm>
            <a:off x="900113" y="5876925"/>
            <a:ext cx="3097212" cy="549275"/>
          </a:xfrm>
          <a:prstGeom prst="ellipse">
            <a:avLst/>
          </a:prstGeom>
          <a:solidFill>
            <a:schemeClr val="accent1"/>
          </a:solidFill>
          <a:ln w="9525">
            <a:solidFill>
              <a:srgbClr val="000000"/>
            </a:solidFill>
            <a:round/>
            <a:headEnd/>
            <a:tailEnd/>
          </a:ln>
          <a:effectLst/>
        </p:spPr>
        <p:txBody>
          <a:bodyPr wrap="none" anchor="ctr"/>
          <a:lstStyle/>
          <a:p>
            <a:pPr algn="ctr"/>
            <a:r>
              <a:rPr lang="en-GB" sz="1100" b="1" dirty="0">
                <a:solidFill>
                  <a:srgbClr val="000000"/>
                </a:solidFill>
              </a:rPr>
              <a:t>Stage 7:  Final Negotiation </a:t>
            </a:r>
            <a:r>
              <a:rPr lang="en-GB" sz="1100" b="1" dirty="0" smtClean="0">
                <a:solidFill>
                  <a:srgbClr val="000000"/>
                </a:solidFill>
              </a:rPr>
              <a:t>Groups</a:t>
            </a:r>
            <a:endParaRPr lang="en-GB" sz="1000" dirty="0"/>
          </a:p>
        </p:txBody>
      </p:sp>
      <p:sp>
        <p:nvSpPr>
          <p:cNvPr id="74793" name="Oval 41"/>
          <p:cNvSpPr>
            <a:spLocks noChangeArrowheads="1"/>
          </p:cNvSpPr>
          <p:nvPr/>
        </p:nvSpPr>
        <p:spPr bwMode="auto">
          <a:xfrm>
            <a:off x="4428009" y="5805488"/>
            <a:ext cx="2808287" cy="647700"/>
          </a:xfrm>
          <a:prstGeom prst="ellipse">
            <a:avLst/>
          </a:prstGeom>
          <a:solidFill>
            <a:schemeClr val="accent1"/>
          </a:solidFill>
          <a:ln w="28575">
            <a:solidFill>
              <a:srgbClr val="000000"/>
            </a:solidFill>
            <a:prstDash val="sysDot"/>
            <a:round/>
            <a:headEnd/>
            <a:tailEnd/>
          </a:ln>
          <a:effectLst/>
        </p:spPr>
        <p:txBody>
          <a:bodyPr wrap="none" anchor="ctr"/>
          <a:lstStyle/>
          <a:p>
            <a:pPr algn="ctr"/>
            <a:r>
              <a:rPr lang="en-GB" sz="1100" b="1" i="1" dirty="0">
                <a:solidFill>
                  <a:srgbClr val="000000"/>
                </a:solidFill>
              </a:rPr>
              <a:t>Stage 8: Geographical </a:t>
            </a:r>
            <a:r>
              <a:rPr lang="en-GB" sz="1100" b="1" i="1" dirty="0" smtClean="0">
                <a:solidFill>
                  <a:srgbClr val="000000"/>
                </a:solidFill>
              </a:rPr>
              <a:t>groups</a:t>
            </a:r>
            <a:endParaRPr lang="en-GB" dirty="0"/>
          </a:p>
        </p:txBody>
      </p:sp>
      <p:sp>
        <p:nvSpPr>
          <p:cNvPr id="74794" name="Line 42"/>
          <p:cNvSpPr>
            <a:spLocks noChangeShapeType="1"/>
          </p:cNvSpPr>
          <p:nvPr/>
        </p:nvSpPr>
        <p:spPr bwMode="auto">
          <a:xfrm>
            <a:off x="2339975" y="2276475"/>
            <a:ext cx="0" cy="215900"/>
          </a:xfrm>
          <a:prstGeom prst="line">
            <a:avLst/>
          </a:prstGeom>
          <a:noFill/>
          <a:ln w="9525">
            <a:solidFill>
              <a:srgbClr val="000000"/>
            </a:solidFill>
            <a:round/>
            <a:headEnd/>
            <a:tailEnd type="triangle" w="med" len="med"/>
          </a:ln>
          <a:effectLst/>
        </p:spPr>
        <p:txBody>
          <a:bodyPr/>
          <a:lstStyle/>
          <a:p>
            <a:endParaRPr lang="en-GB"/>
          </a:p>
        </p:txBody>
      </p:sp>
      <p:sp>
        <p:nvSpPr>
          <p:cNvPr id="74795" name="Line 43"/>
          <p:cNvSpPr>
            <a:spLocks noChangeShapeType="1"/>
          </p:cNvSpPr>
          <p:nvPr/>
        </p:nvSpPr>
        <p:spPr bwMode="auto">
          <a:xfrm>
            <a:off x="2339975" y="2924175"/>
            <a:ext cx="0" cy="217488"/>
          </a:xfrm>
          <a:prstGeom prst="line">
            <a:avLst/>
          </a:prstGeom>
          <a:noFill/>
          <a:ln w="9525">
            <a:solidFill>
              <a:srgbClr val="000000"/>
            </a:solidFill>
            <a:round/>
            <a:headEnd/>
            <a:tailEnd type="triangle" w="med" len="med"/>
          </a:ln>
          <a:effectLst/>
        </p:spPr>
        <p:txBody>
          <a:bodyPr/>
          <a:lstStyle/>
          <a:p>
            <a:endParaRPr lang="en-GB"/>
          </a:p>
        </p:txBody>
      </p:sp>
      <p:sp>
        <p:nvSpPr>
          <p:cNvPr id="74796" name="Line 44"/>
          <p:cNvSpPr>
            <a:spLocks noChangeShapeType="1"/>
          </p:cNvSpPr>
          <p:nvPr/>
        </p:nvSpPr>
        <p:spPr bwMode="auto">
          <a:xfrm>
            <a:off x="2339975" y="3644900"/>
            <a:ext cx="0" cy="215900"/>
          </a:xfrm>
          <a:prstGeom prst="line">
            <a:avLst/>
          </a:prstGeom>
          <a:noFill/>
          <a:ln w="9525">
            <a:solidFill>
              <a:srgbClr val="000000"/>
            </a:solidFill>
            <a:round/>
            <a:headEnd/>
            <a:tailEnd type="triangle" w="med" len="med"/>
          </a:ln>
          <a:effectLst/>
        </p:spPr>
        <p:txBody>
          <a:bodyPr/>
          <a:lstStyle/>
          <a:p>
            <a:endParaRPr lang="en-GB"/>
          </a:p>
        </p:txBody>
      </p:sp>
      <p:sp>
        <p:nvSpPr>
          <p:cNvPr id="74797" name="Line 45"/>
          <p:cNvSpPr>
            <a:spLocks noChangeShapeType="1"/>
          </p:cNvSpPr>
          <p:nvPr/>
        </p:nvSpPr>
        <p:spPr bwMode="auto">
          <a:xfrm>
            <a:off x="2339975" y="4365625"/>
            <a:ext cx="0" cy="142875"/>
          </a:xfrm>
          <a:prstGeom prst="line">
            <a:avLst/>
          </a:prstGeom>
          <a:noFill/>
          <a:ln w="9525">
            <a:solidFill>
              <a:srgbClr val="000000"/>
            </a:solidFill>
            <a:round/>
            <a:headEnd/>
            <a:tailEnd type="triangle" w="med" len="med"/>
          </a:ln>
          <a:effectLst/>
        </p:spPr>
        <p:txBody>
          <a:bodyPr/>
          <a:lstStyle/>
          <a:p>
            <a:endParaRPr lang="en-GB"/>
          </a:p>
        </p:txBody>
      </p:sp>
      <p:sp>
        <p:nvSpPr>
          <p:cNvPr id="74798" name="Line 46"/>
          <p:cNvSpPr>
            <a:spLocks noChangeShapeType="1"/>
          </p:cNvSpPr>
          <p:nvPr/>
        </p:nvSpPr>
        <p:spPr bwMode="auto">
          <a:xfrm>
            <a:off x="2339975" y="5013325"/>
            <a:ext cx="0" cy="215900"/>
          </a:xfrm>
          <a:prstGeom prst="line">
            <a:avLst/>
          </a:prstGeom>
          <a:noFill/>
          <a:ln w="9525">
            <a:solidFill>
              <a:srgbClr val="000000"/>
            </a:solidFill>
            <a:round/>
            <a:headEnd/>
            <a:tailEnd type="triangle" w="med" len="med"/>
          </a:ln>
          <a:effectLst/>
        </p:spPr>
        <p:txBody>
          <a:bodyPr/>
          <a:lstStyle/>
          <a:p>
            <a:endParaRPr lang="en-GB"/>
          </a:p>
        </p:txBody>
      </p:sp>
      <p:sp>
        <p:nvSpPr>
          <p:cNvPr id="74799" name="Line 47"/>
          <p:cNvSpPr>
            <a:spLocks noChangeShapeType="1"/>
          </p:cNvSpPr>
          <p:nvPr/>
        </p:nvSpPr>
        <p:spPr bwMode="auto">
          <a:xfrm>
            <a:off x="2339975" y="5734050"/>
            <a:ext cx="0" cy="142875"/>
          </a:xfrm>
          <a:prstGeom prst="line">
            <a:avLst/>
          </a:prstGeom>
          <a:noFill/>
          <a:ln w="9525">
            <a:solidFill>
              <a:srgbClr val="000000"/>
            </a:solidFill>
            <a:round/>
            <a:headEnd/>
            <a:tailEnd type="triangle" w="med" len="med"/>
          </a:ln>
          <a:effectLst/>
        </p:spPr>
        <p:txBody>
          <a:bodyPr/>
          <a:lstStyle/>
          <a:p>
            <a:endParaRPr lang="en-GB"/>
          </a:p>
        </p:txBody>
      </p:sp>
      <p:sp>
        <p:nvSpPr>
          <p:cNvPr id="74803" name="Line 51"/>
          <p:cNvSpPr>
            <a:spLocks noChangeShapeType="1"/>
          </p:cNvSpPr>
          <p:nvPr/>
        </p:nvSpPr>
        <p:spPr bwMode="auto">
          <a:xfrm>
            <a:off x="3995738" y="5445125"/>
            <a:ext cx="1584325" cy="360363"/>
          </a:xfrm>
          <a:prstGeom prst="line">
            <a:avLst/>
          </a:prstGeom>
          <a:noFill/>
          <a:ln w="28575">
            <a:solidFill>
              <a:srgbClr val="000000"/>
            </a:solidFill>
            <a:prstDash val="sysDot"/>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sz="3600" dirty="0" smtClean="0"/>
              <a:t>Minimum Income Standards:</a:t>
            </a:r>
            <a:br>
              <a:rPr lang="en-GB" sz="3600" dirty="0" smtClean="0"/>
            </a:br>
            <a:r>
              <a:rPr lang="en-GB" sz="3600" dirty="0" smtClean="0"/>
              <a:t>the story so far</a:t>
            </a:r>
            <a:endParaRPr lang="en-GB" sz="3600" dirty="0"/>
          </a:p>
        </p:txBody>
      </p:sp>
      <p:sp>
        <p:nvSpPr>
          <p:cNvPr id="52227" name="Rectangle 3"/>
          <p:cNvSpPr>
            <a:spLocks noGrp="1" noChangeArrowheads="1"/>
          </p:cNvSpPr>
          <p:nvPr>
            <p:ph type="body" sz="half" idx="1"/>
          </p:nvPr>
        </p:nvSpPr>
        <p:spPr>
          <a:xfrm>
            <a:off x="539750" y="1557338"/>
            <a:ext cx="8280400" cy="4319587"/>
          </a:xfrm>
        </p:spPr>
        <p:txBody>
          <a:bodyPr/>
          <a:lstStyle/>
          <a:p>
            <a:r>
              <a:rPr lang="en-GB" sz="2600" dirty="0" smtClean="0"/>
              <a:t>2008 </a:t>
            </a:r>
          </a:p>
          <a:p>
            <a:pPr lvl="1"/>
            <a:r>
              <a:rPr lang="en-GB" sz="2200" dirty="0" smtClean="0"/>
              <a:t>MIS for Britain</a:t>
            </a:r>
            <a:endParaRPr lang="en-GB" sz="2200" dirty="0"/>
          </a:p>
          <a:p>
            <a:r>
              <a:rPr lang="en-GB" sz="2600" dirty="0" smtClean="0"/>
              <a:t>2009 </a:t>
            </a:r>
          </a:p>
          <a:p>
            <a:pPr lvl="1"/>
            <a:r>
              <a:rPr lang="en-GB" sz="2200" dirty="0" smtClean="0"/>
              <a:t>MIS for Northern Ireland</a:t>
            </a:r>
          </a:p>
          <a:p>
            <a:pPr lvl="1"/>
            <a:r>
              <a:rPr lang="en-GB" sz="2200" dirty="0" smtClean="0"/>
              <a:t>First update, with uprated budgets</a:t>
            </a:r>
            <a:endParaRPr lang="en-GB" sz="2200" dirty="0"/>
          </a:p>
          <a:p>
            <a:r>
              <a:rPr lang="en-GB" sz="2600" dirty="0" smtClean="0"/>
              <a:t>2010</a:t>
            </a:r>
          </a:p>
          <a:p>
            <a:pPr lvl="1"/>
            <a:r>
              <a:rPr lang="en-GB" sz="2200" dirty="0" smtClean="0"/>
              <a:t>MIS for the UK, incorporating first review</a:t>
            </a:r>
          </a:p>
          <a:p>
            <a:pPr lvl="1"/>
            <a:r>
              <a:rPr lang="en-GB" sz="2200" dirty="0" smtClean="0"/>
              <a:t>MIS for rural households</a:t>
            </a:r>
          </a:p>
          <a:p>
            <a:pPr lvl="1"/>
            <a:r>
              <a:rPr lang="en-GB" sz="2200" dirty="0" smtClean="0"/>
              <a:t>MIS for Japan begins</a:t>
            </a:r>
          </a:p>
          <a:p>
            <a:r>
              <a:rPr lang="en-GB" sz="2600" dirty="0" smtClean="0"/>
              <a:t>2011</a:t>
            </a:r>
          </a:p>
          <a:p>
            <a:pPr lvl="1"/>
            <a:r>
              <a:rPr lang="en-GB" sz="2200" dirty="0" smtClean="0"/>
              <a:t>MIS UK update</a:t>
            </a:r>
          </a:p>
          <a:p>
            <a:pPr lvl="1"/>
            <a:r>
              <a:rPr lang="en-GB" sz="2200" dirty="0" smtClean="0"/>
              <a:t>MIS for Guernsey</a:t>
            </a:r>
            <a:endParaRPr lang="en-GB" sz="2200" dirty="0"/>
          </a:p>
        </p:txBody>
      </p:sp>
    </p:spTree>
    <p:extLst>
      <p:ext uri="{BB962C8B-B14F-4D97-AF65-F5344CB8AC3E}">
        <p14:creationId xmlns:p14="http://schemas.microsoft.com/office/powerpoint/2010/main" xmlns="" val="1814701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 Applications</a:t>
            </a:r>
            <a:endParaRPr lang="en-GB" dirty="0"/>
          </a:p>
        </p:txBody>
      </p:sp>
      <p:sp>
        <p:nvSpPr>
          <p:cNvPr id="3" name="Content Placeholder 2"/>
          <p:cNvSpPr>
            <a:spLocks noGrp="1"/>
          </p:cNvSpPr>
          <p:nvPr>
            <p:ph idx="1"/>
          </p:nvPr>
        </p:nvSpPr>
        <p:spPr/>
        <p:txBody>
          <a:bodyPr/>
          <a:lstStyle/>
          <a:p>
            <a:r>
              <a:rPr lang="en-GB" sz="3600" dirty="0" smtClean="0"/>
              <a:t>Living Wage</a:t>
            </a:r>
          </a:p>
          <a:p>
            <a:r>
              <a:rPr lang="en-GB" sz="3600" dirty="0" smtClean="0"/>
              <a:t>Means-testing financial assistance</a:t>
            </a:r>
          </a:p>
          <a:p>
            <a:r>
              <a:rPr lang="en-GB" sz="3600" dirty="0" smtClean="0"/>
              <a:t>A tool to answer policy questions</a:t>
            </a:r>
          </a:p>
          <a:p>
            <a:pPr lvl="1"/>
            <a:r>
              <a:rPr lang="en-GB" dirty="0" smtClean="0"/>
              <a:t>Needs of particular communities</a:t>
            </a:r>
          </a:p>
          <a:p>
            <a:pPr lvl="1"/>
            <a:r>
              <a:rPr lang="en-GB" dirty="0" smtClean="0"/>
              <a:t>Social security reform</a:t>
            </a:r>
          </a:p>
        </p:txBody>
      </p:sp>
    </p:spTree>
    <p:extLst>
      <p:ext uri="{BB962C8B-B14F-4D97-AF65-F5344CB8AC3E}">
        <p14:creationId xmlns:p14="http://schemas.microsoft.com/office/powerpoint/2010/main" xmlns="" val="3906046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dirty="0" smtClean="0"/>
              <a:t>Minimum Income Standards:</a:t>
            </a:r>
            <a:br>
              <a:rPr lang="en-GB" dirty="0" smtClean="0"/>
            </a:br>
            <a:r>
              <a:rPr lang="en-GB" dirty="0" smtClean="0"/>
              <a:t>2012 and beyond</a:t>
            </a:r>
            <a:endParaRPr lang="en-GB" dirty="0"/>
          </a:p>
        </p:txBody>
      </p:sp>
      <p:sp>
        <p:nvSpPr>
          <p:cNvPr id="52227" name="Rectangle 3"/>
          <p:cNvSpPr>
            <a:spLocks noGrp="1" noChangeArrowheads="1"/>
          </p:cNvSpPr>
          <p:nvPr>
            <p:ph type="body" sz="half" idx="1"/>
          </p:nvPr>
        </p:nvSpPr>
        <p:spPr>
          <a:xfrm>
            <a:off x="539750" y="1557338"/>
            <a:ext cx="8280400" cy="4319587"/>
          </a:xfrm>
        </p:spPr>
        <p:txBody>
          <a:bodyPr/>
          <a:lstStyle/>
          <a:p>
            <a:r>
              <a:rPr lang="en-GB" sz="2600" dirty="0" smtClean="0"/>
              <a:t>2012 </a:t>
            </a:r>
          </a:p>
          <a:p>
            <a:pPr lvl="1"/>
            <a:r>
              <a:rPr lang="en-GB" sz="2200" dirty="0" smtClean="0"/>
              <a:t>MIS for UK update, including first rebase</a:t>
            </a:r>
          </a:p>
          <a:p>
            <a:pPr lvl="1"/>
            <a:r>
              <a:rPr lang="en-GB" sz="2200" dirty="0" smtClean="0"/>
              <a:t>In-depth work on the costs of children</a:t>
            </a:r>
          </a:p>
          <a:p>
            <a:pPr lvl="1"/>
            <a:r>
              <a:rPr lang="en-GB" sz="2200" dirty="0" smtClean="0"/>
              <a:t>MIS for Japan first findings</a:t>
            </a:r>
          </a:p>
          <a:p>
            <a:pPr lvl="1"/>
            <a:r>
              <a:rPr lang="en-GB" sz="2200" dirty="0" smtClean="0"/>
              <a:t>MIS for Portugal begins</a:t>
            </a:r>
            <a:endParaRPr lang="en-GB" sz="2200" dirty="0"/>
          </a:p>
          <a:p>
            <a:r>
              <a:rPr lang="en-GB" sz="2600" dirty="0" smtClean="0"/>
              <a:t>2013</a:t>
            </a:r>
          </a:p>
          <a:p>
            <a:pPr lvl="1"/>
            <a:r>
              <a:rPr lang="en-GB" sz="2200" dirty="0" smtClean="0"/>
              <a:t>MIS for UK update</a:t>
            </a:r>
          </a:p>
          <a:p>
            <a:pPr lvl="1"/>
            <a:r>
              <a:rPr lang="en-GB" sz="2200" dirty="0" smtClean="0"/>
              <a:t>Focus on qualitative data</a:t>
            </a:r>
          </a:p>
        </p:txBody>
      </p:sp>
    </p:spTree>
    <p:extLst>
      <p:ext uri="{BB962C8B-B14F-4D97-AF65-F5344CB8AC3E}">
        <p14:creationId xmlns:p14="http://schemas.microsoft.com/office/powerpoint/2010/main" xmlns="" val="2223291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536" y="188640"/>
            <a:ext cx="8208912" cy="792088"/>
          </a:xfrm>
        </p:spPr>
        <p:txBody>
          <a:bodyPr/>
          <a:lstStyle/>
          <a:p>
            <a:pPr>
              <a:lnSpc>
                <a:spcPct val="115000"/>
              </a:lnSpc>
              <a:spcAft>
                <a:spcPts val="0"/>
              </a:spcAft>
            </a:pPr>
            <a:r>
              <a:rPr lang="en-GB" sz="2400" dirty="0"/>
              <a:t>MIS 2010 single working age adult budgets Japan (</a:t>
            </a:r>
            <a:r>
              <a:rPr lang="en-GB" sz="2400" dirty="0" err="1"/>
              <a:t>Mitaka</a:t>
            </a:r>
            <a:r>
              <a:rPr lang="en-GB" sz="2400" dirty="0"/>
              <a:t>) and UK</a:t>
            </a:r>
            <a:endParaRPr lang="en-GB" sz="2400" dirty="0">
              <a:latin typeface="Calibri"/>
              <a:ea typeface="MS Mincho"/>
              <a:cs typeface="Times New Roman"/>
            </a:endParaRPr>
          </a:p>
        </p:txBody>
      </p:sp>
      <p:graphicFrame>
        <p:nvGraphicFramePr>
          <p:cNvPr id="9" name="Table 8"/>
          <p:cNvGraphicFramePr>
            <a:graphicFrameLocks noGrp="1"/>
          </p:cNvGraphicFramePr>
          <p:nvPr>
            <p:extLst>
              <p:ext uri="{D42A27DB-BD31-4B8C-83A1-F6EECF244321}">
                <p14:modId xmlns:p14="http://schemas.microsoft.com/office/powerpoint/2010/main" xmlns="" val="1990007449"/>
              </p:ext>
            </p:extLst>
          </p:nvPr>
        </p:nvGraphicFramePr>
        <p:xfrm>
          <a:off x="467544" y="980728"/>
          <a:ext cx="8424936" cy="4956149"/>
        </p:xfrm>
        <a:graphic>
          <a:graphicData uri="http://schemas.openxmlformats.org/drawingml/2006/table">
            <a:tbl>
              <a:tblPr firstRow="1" firstCol="1" bandRow="1">
                <a:tableStyleId>{5C22544A-7EE6-4342-B048-85BDC9FD1C3A}</a:tableStyleId>
              </a:tblPr>
              <a:tblGrid>
                <a:gridCol w="5688632"/>
                <a:gridCol w="1296144"/>
                <a:gridCol w="1440160"/>
              </a:tblGrid>
              <a:tr h="404865">
                <a:tc>
                  <a:txBody>
                    <a:bodyPr/>
                    <a:lstStyle/>
                    <a:p>
                      <a:pPr algn="r">
                        <a:lnSpc>
                          <a:spcPct val="115000"/>
                        </a:lnSpc>
                        <a:spcAft>
                          <a:spcPts val="0"/>
                        </a:spcAft>
                      </a:pPr>
                      <a:r>
                        <a:rPr lang="en-GB" sz="1200" dirty="0">
                          <a:solidFill>
                            <a:srgbClr val="000000"/>
                          </a:solidFill>
                          <a:effectLst/>
                        </a:rPr>
                        <a:t> </a:t>
                      </a:r>
                      <a:endParaRPr lang="en-GB" sz="12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15000"/>
                        </a:lnSpc>
                        <a:spcAft>
                          <a:spcPts val="0"/>
                        </a:spcAft>
                      </a:pPr>
                      <a:r>
                        <a:rPr lang="en-GB" sz="1400" dirty="0">
                          <a:solidFill>
                            <a:srgbClr val="000000"/>
                          </a:solidFill>
                          <a:effectLst/>
                        </a:rPr>
                        <a:t>Japan (</a:t>
                      </a:r>
                      <a:r>
                        <a:rPr lang="en-GB" sz="1400" dirty="0" err="1">
                          <a:solidFill>
                            <a:srgbClr val="000000"/>
                          </a:solidFill>
                          <a:effectLst/>
                        </a:rPr>
                        <a:t>Mitaka</a:t>
                      </a:r>
                      <a:r>
                        <a:rPr lang="en-GB" sz="1400" dirty="0" smtClean="0">
                          <a:solidFill>
                            <a:srgbClr val="000000"/>
                          </a:solidFill>
                          <a:effectLst/>
                        </a:rPr>
                        <a:t>) %</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United </a:t>
                      </a:r>
                      <a:r>
                        <a:rPr lang="en-GB" sz="1400" dirty="0" smtClean="0">
                          <a:solidFill>
                            <a:srgbClr val="000000"/>
                          </a:solidFill>
                          <a:effectLst/>
                        </a:rPr>
                        <a:t>Kingdom %</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Food</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36</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28</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Alcohol</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1</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3</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Tobacco</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0</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0</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Clothing</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10</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5</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Water rates</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1</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3</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Council tax</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48136">
                <a:tc>
                  <a:txBody>
                    <a:bodyPr/>
                    <a:lstStyle/>
                    <a:p>
                      <a:pPr algn="l">
                        <a:lnSpc>
                          <a:spcPct val="115000"/>
                        </a:lnSpc>
                        <a:spcAft>
                          <a:spcPts val="0"/>
                        </a:spcAft>
                      </a:pPr>
                      <a:r>
                        <a:rPr lang="en-GB" sz="1400" b="0" dirty="0">
                          <a:solidFill>
                            <a:srgbClr val="000000"/>
                          </a:solidFill>
                          <a:effectLst/>
                        </a:rPr>
                        <a:t>Household insurances</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1</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1</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Fuel</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6</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6</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Other housing costs</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2</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2</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Household goods</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a:solidFill>
                            <a:srgbClr val="000000"/>
                          </a:solidFill>
                          <a:effectLst/>
                        </a:rPr>
                        <a:t>4</a:t>
                      </a:r>
                      <a:endParaRPr lang="en-GB" sz="140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6</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Household services</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6</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3</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48136">
                <a:tc>
                  <a:txBody>
                    <a:bodyPr/>
                    <a:lstStyle/>
                    <a:p>
                      <a:pPr algn="l">
                        <a:lnSpc>
                          <a:spcPct val="115000"/>
                        </a:lnSpc>
                        <a:spcAft>
                          <a:spcPts val="0"/>
                        </a:spcAft>
                      </a:pPr>
                      <a:r>
                        <a:rPr lang="en-GB" sz="1400" b="0" dirty="0">
                          <a:solidFill>
                            <a:srgbClr val="000000"/>
                          </a:solidFill>
                          <a:effectLst/>
                        </a:rPr>
                        <a:t>Personal goods and services</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7</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6</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Motoring</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0</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0</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6170">
                <a:tc>
                  <a:txBody>
                    <a:bodyPr/>
                    <a:lstStyle/>
                    <a:p>
                      <a:pPr algn="l">
                        <a:lnSpc>
                          <a:spcPct val="115000"/>
                        </a:lnSpc>
                        <a:spcAft>
                          <a:spcPts val="0"/>
                        </a:spcAft>
                      </a:pPr>
                      <a:r>
                        <a:rPr lang="en-GB" sz="1400" b="0" dirty="0">
                          <a:solidFill>
                            <a:srgbClr val="000000"/>
                          </a:solidFill>
                          <a:effectLst/>
                        </a:rPr>
                        <a:t>Other travel costs</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5</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12</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88689">
                <a:tc>
                  <a:txBody>
                    <a:bodyPr/>
                    <a:lstStyle/>
                    <a:p>
                      <a:pPr algn="l">
                        <a:lnSpc>
                          <a:spcPct val="115000"/>
                        </a:lnSpc>
                        <a:spcAft>
                          <a:spcPts val="0"/>
                        </a:spcAft>
                      </a:pPr>
                      <a:r>
                        <a:rPr lang="en-GB" sz="1400" b="0" dirty="0">
                          <a:solidFill>
                            <a:srgbClr val="000000"/>
                          </a:solidFill>
                          <a:effectLst/>
                        </a:rPr>
                        <a:t>Social and cultural participation</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24</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26</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50999">
                <a:tc>
                  <a:txBody>
                    <a:bodyPr/>
                    <a:lstStyle/>
                    <a:p>
                      <a:pPr algn="l">
                        <a:lnSpc>
                          <a:spcPct val="115000"/>
                        </a:lnSpc>
                        <a:spcAft>
                          <a:spcPts val="0"/>
                        </a:spcAft>
                      </a:pPr>
                      <a:r>
                        <a:rPr lang="en-GB" sz="1400" b="0" dirty="0">
                          <a:solidFill>
                            <a:srgbClr val="000000"/>
                          </a:solidFill>
                          <a:effectLst/>
                        </a:rPr>
                        <a:t>Rent</a:t>
                      </a:r>
                      <a:endParaRPr lang="en-GB" sz="1400" b="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54193">
                <a:tc>
                  <a:txBody>
                    <a:bodyPr/>
                    <a:lstStyle/>
                    <a:p>
                      <a:pPr algn="l">
                        <a:lnSpc>
                          <a:spcPct val="115000"/>
                        </a:lnSpc>
                        <a:spcAft>
                          <a:spcPts val="0"/>
                        </a:spcAft>
                      </a:pPr>
                      <a:r>
                        <a:rPr lang="en-GB" sz="1400" b="0" dirty="0">
                          <a:solidFill>
                            <a:srgbClr val="000000"/>
                          </a:solidFill>
                          <a:effectLst/>
                        </a:rPr>
                        <a:t>Total – Excluding rent, council tax, medical expenses and private health insurances</a:t>
                      </a:r>
                      <a:endParaRPr lang="en-GB" sz="1400" b="0" dirty="0">
                        <a:solidFill>
                          <a:srgbClr val="000000"/>
                        </a:solidFill>
                        <a:effectLst/>
                        <a:latin typeface="Calibri"/>
                        <a:ea typeface="MS Mincho"/>
                        <a:cs typeface="Times New Roman"/>
                      </a:endParaRPr>
                    </a:p>
                  </a:txBody>
                  <a:tcPr marL="54170" marR="5417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100</a:t>
                      </a:r>
                      <a:endParaRPr lang="en-GB" sz="1400" dirty="0">
                        <a:solidFill>
                          <a:srgbClr val="000000"/>
                        </a:solidFill>
                        <a:effectLst/>
                        <a:latin typeface="Calibri"/>
                        <a:ea typeface="MS Mincho"/>
                        <a:cs typeface="Times New Roman"/>
                      </a:endParaRPr>
                    </a:p>
                  </a:txBody>
                  <a:tcPr marL="54170" marR="5417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0"/>
                        </a:spcAft>
                      </a:pPr>
                      <a:r>
                        <a:rPr lang="en-GB" sz="1400" dirty="0">
                          <a:solidFill>
                            <a:srgbClr val="000000"/>
                          </a:solidFill>
                          <a:effectLst/>
                        </a:rPr>
                        <a:t>100</a:t>
                      </a:r>
                      <a:endParaRPr lang="en-GB" sz="1400" dirty="0">
                        <a:solidFill>
                          <a:srgbClr val="000000"/>
                        </a:solidFill>
                        <a:effectLst/>
                        <a:latin typeface="Calibri"/>
                        <a:ea typeface="MS Mincho"/>
                        <a:cs typeface="Times New Roman"/>
                      </a:endParaRPr>
                    </a:p>
                  </a:txBody>
                  <a:tcPr marL="54170" marR="5417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838492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528" y="332656"/>
            <a:ext cx="8661400" cy="5040312"/>
          </a:xfrm>
        </p:spPr>
        <p:txBody>
          <a:bodyPr/>
          <a:lstStyle/>
          <a:p>
            <a:pPr algn="l"/>
            <a:r>
              <a:rPr lang="en-GB" sz="3200" dirty="0" smtClean="0"/>
              <a:t>MIS UK: A </a:t>
            </a:r>
            <a:r>
              <a:rPr lang="en-GB" sz="3200" dirty="0"/>
              <a:t>definition of the ‘minimum standard</a:t>
            </a:r>
            <a:r>
              <a:rPr lang="en-GB" sz="3200" dirty="0" smtClean="0"/>
              <a:t>’</a:t>
            </a:r>
            <a:r>
              <a:rPr lang="en-GB" sz="3200" dirty="0"/>
              <a:t/>
            </a:r>
            <a:br>
              <a:rPr lang="en-GB" sz="3200" dirty="0"/>
            </a:br>
            <a:r>
              <a:rPr lang="en-GB" sz="3200" i="1" dirty="0"/>
              <a:t/>
            </a:r>
            <a:br>
              <a:rPr lang="en-GB" sz="3200" i="1" dirty="0"/>
            </a:br>
            <a:r>
              <a:rPr lang="en-GB" sz="3000" b="0" i="1" dirty="0"/>
              <a:t>‘A minimum standard of living in Britain today includes, but is more than just, food, clothes and shelter. It is about having what you need in order to have the opportunities and choices necessary to participate in society.’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836613"/>
            <a:ext cx="8661400" cy="5040312"/>
          </a:xfrm>
        </p:spPr>
        <p:txBody>
          <a:bodyPr/>
          <a:lstStyle/>
          <a:p>
            <a:pPr algn="l"/>
            <a:r>
              <a:rPr lang="en-GB" sz="3200" dirty="0" smtClean="0"/>
              <a:t>MIS Japan: A </a:t>
            </a:r>
            <a:r>
              <a:rPr lang="en-GB" sz="3200" dirty="0"/>
              <a:t>definition of the ‘minimum standard</a:t>
            </a:r>
            <a:r>
              <a:rPr lang="en-GB" sz="3200" dirty="0" smtClean="0"/>
              <a:t>’</a:t>
            </a:r>
            <a:r>
              <a:rPr lang="en-GB" sz="3200" dirty="0"/>
              <a:t/>
            </a:r>
            <a:br>
              <a:rPr lang="en-GB" sz="3200" dirty="0"/>
            </a:br>
            <a:r>
              <a:rPr lang="en-GB" sz="3200" i="1" dirty="0"/>
              <a:t/>
            </a:r>
            <a:br>
              <a:rPr lang="en-GB" sz="3200" i="1" dirty="0"/>
            </a:br>
            <a:r>
              <a:rPr lang="en-GB" sz="3000" b="0" i="1" dirty="0" smtClean="0"/>
              <a:t>‘</a:t>
            </a:r>
            <a:r>
              <a:rPr lang="en-GB" sz="2400" b="0" i="1" dirty="0"/>
              <a:t>In contemporary Japan, the basic standard of living that is required for everyone as a minimum means </a:t>
            </a:r>
            <a:r>
              <a:rPr lang="en-GB" sz="2400" b="0" i="1" dirty="0" smtClean="0"/>
              <a:t>a sanitary </a:t>
            </a:r>
            <a:r>
              <a:rPr lang="en-GB" sz="2400" b="0" i="1" dirty="0"/>
              <a:t>and healthy way of living backed by a sense of security and stability. In addition to clothing, food and housing, this minimum necessary standard of living includes an environment where necessary information, human relationships, entertainment, appropriate ways of working, education and solid future prospects are </a:t>
            </a:r>
            <a:r>
              <a:rPr lang="en-GB" sz="2400" b="0" i="1" dirty="0" smtClean="0"/>
              <a:t>available.’</a:t>
            </a:r>
            <a:endParaRPr lang="en-GB" sz="3000" b="0" i="1" dirty="0"/>
          </a:p>
        </p:txBody>
      </p:sp>
    </p:spTree>
    <p:extLst>
      <p:ext uri="{BB962C8B-B14F-4D97-AF65-F5344CB8AC3E}">
        <p14:creationId xmlns:p14="http://schemas.microsoft.com/office/powerpoint/2010/main" xmlns="" val="2798464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1706</TotalTime>
  <Words>2161</Words>
  <Application>Microsoft Office PowerPoint</Application>
  <PresentationFormat>画面に合わせる (4:3)</PresentationFormat>
  <Paragraphs>196</Paragraphs>
  <Slides>12</Slides>
  <Notes>11</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Ocean</vt:lpstr>
      <vt:lpstr>Comparing Minimum Income Standards: MIS in the UK</vt:lpstr>
      <vt:lpstr>Minimum Income Standards</vt:lpstr>
      <vt:lpstr>Minimum Income Standards Methods Map </vt:lpstr>
      <vt:lpstr>Minimum Income Standards: the story so far</vt:lpstr>
      <vt:lpstr>MIS Applications</vt:lpstr>
      <vt:lpstr>Minimum Income Standards: 2012 and beyond</vt:lpstr>
      <vt:lpstr>MIS 2010 single working age adult budgets Japan (Mitaka) and UK</vt:lpstr>
      <vt:lpstr>MIS UK: A definition of the ‘minimum standard’  ‘A minimum standard of living in Britain today includes, but is more than just, food, clothes and shelter. It is about having what you need in order to have the opportunities and choices necessary to participate in society.’</vt:lpstr>
      <vt:lpstr>MIS Japan: A definition of the ‘minimum standard’  ‘In contemporary Japan, the basic standard of living that is required for everyone as a minimum means a sanitary and healthy way of living backed by a sense of security and stability. In addition to clothing, food and housing, this minimum necessary standard of living includes an environment where necessary information, human relationships, entertainment, appropriate ways of working, education and solid future prospects are available.’</vt:lpstr>
      <vt:lpstr>Challenges</vt:lpstr>
      <vt:lpstr>Next steps</vt:lpstr>
      <vt:lpstr>A minimum income standard</vt:lpstr>
    </vt:vector>
  </TitlesOfParts>
  <Company>Loughborough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Staff/Research Student</dc:creator>
  <cp:lastModifiedBy>国立社会保障・人口問題研究所</cp:lastModifiedBy>
  <cp:revision>181</cp:revision>
  <dcterms:created xsi:type="dcterms:W3CDTF">2006-10-27T09:39:51Z</dcterms:created>
  <dcterms:modified xsi:type="dcterms:W3CDTF">2012-01-05T08:40:02Z</dcterms:modified>
</cp:coreProperties>
</file>